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1" r:id="rId18"/>
    <p:sldId id="272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7B"/>
    <a:srgbClr val="0075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2" autoAdjust="0"/>
    <p:restoredTop sz="94660"/>
  </p:normalViewPr>
  <p:slideViewPr>
    <p:cSldViewPr>
      <p:cViewPr>
        <p:scale>
          <a:sx n="100" d="100"/>
          <a:sy n="100" d="100"/>
        </p:scale>
        <p:origin x="-57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419600"/>
            <a:ext cx="7772400" cy="609600"/>
          </a:xfrm>
          <a:noFill/>
        </p:spPr>
        <p:txBody>
          <a:bodyPr>
            <a:noAutofit/>
          </a:bodyPr>
          <a:lstStyle>
            <a:lvl1pPr>
              <a:defRPr sz="4000" baseline="0"/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181600"/>
            <a:ext cx="6400800" cy="609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57200" y="1219200"/>
            <a:ext cx="8229600" cy="2971800"/>
          </a:xfrm>
          <a:ln>
            <a:miter lim="800000"/>
          </a:ln>
          <a:effectLst>
            <a:outerShdw dist="127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/>
          <a:lstStyle>
            <a:lvl1pPr marL="1143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772449" y="6520832"/>
            <a:ext cx="18582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spc="600" dirty="0" smtClean="0">
                <a:solidFill>
                  <a:schemeClr val="bg1"/>
                </a:solidFill>
                <a:latin typeface="SanukLF-Regular" pitchFamily="50" charset="0"/>
              </a:rPr>
              <a:t>WWW.AOPA.ORG</a:t>
            </a:r>
            <a:endParaRPr lang="en-US" sz="800" spc="600" dirty="0">
              <a:solidFill>
                <a:schemeClr val="bg1"/>
              </a:solidFill>
              <a:latin typeface="SanukLF-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271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5257800" y="2057400"/>
            <a:ext cx="2971800" cy="1752600"/>
          </a:xfrm>
          <a:ln>
            <a:miter lim="800000"/>
          </a:ln>
          <a:effectLst>
            <a:outerShdw dist="12700" dir="27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/>
          <a:lstStyle>
            <a:lvl1pPr marL="1143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257800" y="4038600"/>
            <a:ext cx="2971800" cy="1752600"/>
          </a:xfrm>
          <a:ln>
            <a:miter lim="800000"/>
          </a:ln>
          <a:effectLst>
            <a:outerShdw dist="12700" dir="27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/>
          <a:lstStyle>
            <a:lvl1pPr marL="1143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990600" y="1219200"/>
            <a:ext cx="7162800" cy="533400"/>
          </a:xfrm>
          <a:prstGeom prst="rect">
            <a:avLst/>
          </a:prstGeom>
          <a:ln w="0"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Header 1 Goes Here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990600" y="2843676"/>
            <a:ext cx="3810000" cy="21336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990600" y="2286000"/>
            <a:ext cx="3810000" cy="457200"/>
          </a:xfrm>
        </p:spPr>
        <p:txBody>
          <a:bodyPr>
            <a:noAutofit/>
          </a:bodyPr>
          <a:lstStyle>
            <a:lvl1pPr marL="11430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Header 2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0" y="5257800"/>
            <a:ext cx="3810000" cy="533400"/>
          </a:xfrm>
          <a:blipFill dpi="0" rotWithShape="1">
            <a:blip r:embed="rId2"/>
            <a:srcRect/>
            <a:stretch>
              <a:fillRect t="-100000"/>
            </a:stretch>
          </a:blipFill>
        </p:spPr>
        <p:txBody>
          <a:bodyPr anchor="ctr">
            <a:normAutofit/>
          </a:bodyPr>
          <a:lstStyle>
            <a:lvl1pPr marL="114300" indent="0" algn="ctr"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HIGHLIGHT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010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5257800" y="2057400"/>
            <a:ext cx="2971800" cy="3733800"/>
          </a:xfrm>
          <a:ln>
            <a:miter lim="800000"/>
          </a:ln>
          <a:effectLst>
            <a:outerShdw dist="12700" dir="27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/>
          <a:lstStyle>
            <a:lvl1pPr marL="1143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990600" y="1219200"/>
            <a:ext cx="7162800" cy="533400"/>
          </a:xfrm>
          <a:prstGeom prst="rect">
            <a:avLst/>
          </a:prstGeom>
          <a:ln w="0"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Header 1 Goes Here</a:t>
            </a:r>
            <a:endParaRPr lang="en-US" dirty="0"/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990600" y="2843676"/>
            <a:ext cx="3810000" cy="21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990600" y="2286000"/>
            <a:ext cx="3810000" cy="457200"/>
          </a:xfrm>
        </p:spPr>
        <p:txBody>
          <a:bodyPr>
            <a:noAutofit/>
          </a:bodyPr>
          <a:lstStyle>
            <a:lvl1pPr marL="11430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Header 2</a:t>
            </a:r>
            <a:endParaRPr lang="en-US" dirty="0"/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0" y="5257800"/>
            <a:ext cx="3810000" cy="533400"/>
          </a:xfrm>
          <a:blipFill dpi="0" rotWithShape="1">
            <a:blip r:embed="rId2"/>
            <a:srcRect/>
            <a:stretch>
              <a:fillRect t="-100000"/>
            </a:stretch>
          </a:blipFill>
        </p:spPr>
        <p:txBody>
          <a:bodyPr anchor="ctr">
            <a:normAutofit/>
          </a:bodyPr>
          <a:lstStyle>
            <a:lvl1pPr marL="114300" indent="0" algn="ctr">
              <a:buNone/>
              <a:defRPr sz="1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HIGHLIGHT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395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14400" y="3581400"/>
            <a:ext cx="7315200" cy="2209800"/>
          </a:xfrm>
          <a:ln>
            <a:miter lim="800000"/>
          </a:ln>
          <a:effectLst>
            <a:outerShdw dist="127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/>
          <a:lstStyle>
            <a:lvl1pPr marL="1143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990600" y="1219200"/>
            <a:ext cx="7162800" cy="533400"/>
          </a:xfrm>
          <a:prstGeom prst="rect">
            <a:avLst/>
          </a:prstGeom>
          <a:ln w="0"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Header 1 Goes Here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7" hasCustomPrompt="1"/>
          </p:nvPr>
        </p:nvSpPr>
        <p:spPr>
          <a:xfrm>
            <a:off x="990600" y="2286000"/>
            <a:ext cx="71628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Text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373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12"/>
          <p:cNvSpPr>
            <a:spLocks noGrp="1"/>
          </p:cNvSpPr>
          <p:nvPr>
            <p:ph type="pic" sz="quarter" idx="56"/>
          </p:nvPr>
        </p:nvSpPr>
        <p:spPr>
          <a:xfrm>
            <a:off x="2743200" y="1981200"/>
            <a:ext cx="1676400" cy="1143000"/>
          </a:xfrm>
          <a:noFill/>
          <a:ln>
            <a:miter lim="800000"/>
          </a:ln>
          <a:effectLst>
            <a:outerShdw dist="12700" dir="276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rmAutofit/>
          </a:bodyPr>
          <a:lstStyle>
            <a:lvl1pPr marL="11430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2" name="Picture Placeholder 12"/>
          <p:cNvSpPr>
            <a:spLocks noGrp="1"/>
          </p:cNvSpPr>
          <p:nvPr>
            <p:ph type="pic" sz="quarter" idx="57"/>
          </p:nvPr>
        </p:nvSpPr>
        <p:spPr>
          <a:xfrm>
            <a:off x="4648200" y="1981200"/>
            <a:ext cx="1676400" cy="1143000"/>
          </a:xfrm>
          <a:noFill/>
          <a:ln>
            <a:miter lim="800000"/>
          </a:ln>
          <a:effectLst>
            <a:outerShdw dist="12700" dir="276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rmAutofit/>
          </a:bodyPr>
          <a:lstStyle>
            <a:lvl1pPr marL="11430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3" name="Picture Placeholder 12"/>
          <p:cNvSpPr>
            <a:spLocks noGrp="1"/>
          </p:cNvSpPr>
          <p:nvPr>
            <p:ph type="pic" sz="quarter" idx="58"/>
          </p:nvPr>
        </p:nvSpPr>
        <p:spPr>
          <a:xfrm>
            <a:off x="6553200" y="1981200"/>
            <a:ext cx="1676400" cy="1143000"/>
          </a:xfrm>
          <a:noFill/>
          <a:ln>
            <a:miter lim="800000"/>
          </a:ln>
          <a:effectLst>
            <a:outerShdw dist="12700" dir="276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rmAutofit/>
          </a:bodyPr>
          <a:lstStyle>
            <a:lvl1pPr marL="11430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38200" y="1981200"/>
            <a:ext cx="1676400" cy="1143000"/>
          </a:xfrm>
          <a:noFill/>
          <a:ln>
            <a:miter lim="800000"/>
          </a:ln>
          <a:effectLst>
            <a:outerShdw dist="12700" dir="276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rmAutofit/>
          </a:bodyPr>
          <a:lstStyle>
            <a:lvl1pPr marL="11430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990600" y="1219200"/>
            <a:ext cx="7162800" cy="533400"/>
          </a:xfrm>
          <a:prstGeom prst="rect">
            <a:avLst/>
          </a:prstGeom>
          <a:ln w="0"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Header 1 Goes Here</a:t>
            </a:r>
            <a:endParaRPr lang="en-US" dirty="0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838200" y="2743200"/>
            <a:ext cx="1676400" cy="381000"/>
          </a:xfrm>
          <a:solidFill>
            <a:schemeClr val="tx2">
              <a:alpha val="75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  <a:latin typeface="SanukTF-Regular" pitchFamily="50" charset="0"/>
              </a:defRPr>
            </a:lvl1pPr>
          </a:lstStyle>
          <a:p>
            <a:pPr lvl="0"/>
            <a:r>
              <a:rPr lang="en-US" dirty="0" smtClean="0"/>
              <a:t>Text Goes Here</a:t>
            </a:r>
            <a:endParaRPr lang="en-US" dirty="0"/>
          </a:p>
        </p:txBody>
      </p:sp>
      <p:sp>
        <p:nvSpPr>
          <p:cNvPr id="58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2743200" y="2743200"/>
            <a:ext cx="1676400" cy="381000"/>
          </a:xfrm>
          <a:solidFill>
            <a:schemeClr val="tx2">
              <a:alpha val="75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  <a:latin typeface="SanukTF-Regular" pitchFamily="50" charset="0"/>
              </a:defRPr>
            </a:lvl1pPr>
          </a:lstStyle>
          <a:p>
            <a:pPr lvl="0"/>
            <a:r>
              <a:rPr lang="en-US" dirty="0" smtClean="0"/>
              <a:t>Text Goes Here</a:t>
            </a:r>
            <a:endParaRPr lang="en-US" dirty="0"/>
          </a:p>
        </p:txBody>
      </p:sp>
      <p:sp>
        <p:nvSpPr>
          <p:cNvPr id="59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4648200" y="2743200"/>
            <a:ext cx="1676400" cy="381000"/>
          </a:xfrm>
          <a:solidFill>
            <a:schemeClr val="tx2">
              <a:alpha val="75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  <a:latin typeface="SanukTF-Regular" pitchFamily="50" charset="0"/>
              </a:defRPr>
            </a:lvl1pPr>
          </a:lstStyle>
          <a:p>
            <a:pPr lvl="0"/>
            <a:r>
              <a:rPr lang="en-US" dirty="0" smtClean="0"/>
              <a:t>Text Goes Here</a:t>
            </a:r>
            <a:endParaRPr lang="en-US" dirty="0"/>
          </a:p>
        </p:txBody>
      </p:sp>
      <p:sp>
        <p:nvSpPr>
          <p:cNvPr id="60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6553200" y="2743200"/>
            <a:ext cx="1676400" cy="381000"/>
          </a:xfrm>
          <a:solidFill>
            <a:schemeClr val="tx2">
              <a:alpha val="75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  <a:latin typeface="SanukTF-Regular" pitchFamily="50" charset="0"/>
              </a:defRPr>
            </a:lvl1pPr>
          </a:lstStyle>
          <a:p>
            <a:pPr lvl="0"/>
            <a:r>
              <a:rPr lang="en-US" dirty="0" smtClean="0"/>
              <a:t>Text Goes Here</a:t>
            </a:r>
            <a:endParaRPr lang="en-US" dirty="0"/>
          </a:p>
        </p:txBody>
      </p:sp>
      <p:sp>
        <p:nvSpPr>
          <p:cNvPr id="64" name="Picture Placeholder 12"/>
          <p:cNvSpPr>
            <a:spLocks noGrp="1"/>
          </p:cNvSpPr>
          <p:nvPr>
            <p:ph type="pic" sz="quarter" idx="59"/>
          </p:nvPr>
        </p:nvSpPr>
        <p:spPr>
          <a:xfrm>
            <a:off x="2743200" y="3352800"/>
            <a:ext cx="1676400" cy="1143000"/>
          </a:xfrm>
          <a:noFill/>
          <a:ln>
            <a:miter lim="800000"/>
          </a:ln>
          <a:effectLst>
            <a:outerShdw dist="12700" dir="276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rmAutofit/>
          </a:bodyPr>
          <a:lstStyle>
            <a:lvl1pPr marL="11430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5" name="Picture Placeholder 12"/>
          <p:cNvSpPr>
            <a:spLocks noGrp="1"/>
          </p:cNvSpPr>
          <p:nvPr>
            <p:ph type="pic" sz="quarter" idx="60"/>
          </p:nvPr>
        </p:nvSpPr>
        <p:spPr>
          <a:xfrm>
            <a:off x="4648200" y="3352800"/>
            <a:ext cx="1676400" cy="1143000"/>
          </a:xfrm>
          <a:noFill/>
          <a:ln>
            <a:miter lim="800000"/>
          </a:ln>
          <a:effectLst>
            <a:outerShdw dist="12700" dir="276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rmAutofit/>
          </a:bodyPr>
          <a:lstStyle>
            <a:lvl1pPr marL="11430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6" name="Picture Placeholder 12"/>
          <p:cNvSpPr>
            <a:spLocks noGrp="1"/>
          </p:cNvSpPr>
          <p:nvPr>
            <p:ph type="pic" sz="quarter" idx="61"/>
          </p:nvPr>
        </p:nvSpPr>
        <p:spPr>
          <a:xfrm>
            <a:off x="6553200" y="3352800"/>
            <a:ext cx="1676400" cy="1143000"/>
          </a:xfrm>
          <a:noFill/>
          <a:ln>
            <a:miter lim="800000"/>
          </a:ln>
          <a:effectLst>
            <a:outerShdw dist="12700" dir="276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rmAutofit/>
          </a:bodyPr>
          <a:lstStyle>
            <a:lvl1pPr marL="11430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7" name="Picture Placeholder 12"/>
          <p:cNvSpPr>
            <a:spLocks noGrp="1"/>
          </p:cNvSpPr>
          <p:nvPr>
            <p:ph type="pic" sz="quarter" idx="62"/>
          </p:nvPr>
        </p:nvSpPr>
        <p:spPr>
          <a:xfrm>
            <a:off x="838200" y="3352800"/>
            <a:ext cx="1676400" cy="1143000"/>
          </a:xfrm>
          <a:noFill/>
          <a:ln>
            <a:miter lim="800000"/>
          </a:ln>
          <a:effectLst>
            <a:outerShdw dist="12700" dir="276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rmAutofit/>
          </a:bodyPr>
          <a:lstStyle>
            <a:lvl1pPr marL="11430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8" name="Text Placeholder 2"/>
          <p:cNvSpPr>
            <a:spLocks noGrp="1"/>
          </p:cNvSpPr>
          <p:nvPr>
            <p:ph type="body" sz="quarter" idx="63" hasCustomPrompt="1"/>
          </p:nvPr>
        </p:nvSpPr>
        <p:spPr>
          <a:xfrm>
            <a:off x="838200" y="4114800"/>
            <a:ext cx="1676400" cy="381000"/>
          </a:xfrm>
          <a:solidFill>
            <a:schemeClr val="tx2">
              <a:alpha val="75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  <a:latin typeface="SanukTF-Regular" pitchFamily="50" charset="0"/>
              </a:defRPr>
            </a:lvl1pPr>
          </a:lstStyle>
          <a:p>
            <a:pPr lvl="0"/>
            <a:r>
              <a:rPr lang="en-US" dirty="0" smtClean="0"/>
              <a:t>Text Goes Here</a:t>
            </a:r>
            <a:endParaRPr lang="en-US" dirty="0"/>
          </a:p>
        </p:txBody>
      </p:sp>
      <p:sp>
        <p:nvSpPr>
          <p:cNvPr id="69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2743200" y="4114800"/>
            <a:ext cx="1676400" cy="381000"/>
          </a:xfrm>
          <a:solidFill>
            <a:schemeClr val="tx2">
              <a:alpha val="75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  <a:latin typeface="SanukTF-Regular" pitchFamily="50" charset="0"/>
              </a:defRPr>
            </a:lvl1pPr>
          </a:lstStyle>
          <a:p>
            <a:pPr lvl="0"/>
            <a:r>
              <a:rPr lang="en-US" dirty="0" smtClean="0"/>
              <a:t>Text Goes Here</a:t>
            </a:r>
            <a:endParaRPr lang="en-US" dirty="0"/>
          </a:p>
        </p:txBody>
      </p:sp>
      <p:sp>
        <p:nvSpPr>
          <p:cNvPr id="70" name="Text Placeholder 2"/>
          <p:cNvSpPr>
            <a:spLocks noGrp="1"/>
          </p:cNvSpPr>
          <p:nvPr>
            <p:ph type="body" sz="quarter" idx="65" hasCustomPrompt="1"/>
          </p:nvPr>
        </p:nvSpPr>
        <p:spPr>
          <a:xfrm>
            <a:off x="4648200" y="4114800"/>
            <a:ext cx="1676400" cy="381000"/>
          </a:xfrm>
          <a:solidFill>
            <a:schemeClr val="tx2">
              <a:alpha val="75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  <a:latin typeface="SanukTF-Regular" pitchFamily="50" charset="0"/>
              </a:defRPr>
            </a:lvl1pPr>
          </a:lstStyle>
          <a:p>
            <a:pPr lvl="0"/>
            <a:r>
              <a:rPr lang="en-US" dirty="0" smtClean="0"/>
              <a:t>Text Goes Here</a:t>
            </a:r>
            <a:endParaRPr lang="en-US" dirty="0"/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66" hasCustomPrompt="1"/>
          </p:nvPr>
        </p:nvSpPr>
        <p:spPr>
          <a:xfrm>
            <a:off x="6553200" y="4114800"/>
            <a:ext cx="1676400" cy="381000"/>
          </a:xfrm>
          <a:solidFill>
            <a:schemeClr val="tx2">
              <a:alpha val="75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  <a:latin typeface="SanukTF-Regular" pitchFamily="50" charset="0"/>
              </a:defRPr>
            </a:lvl1pPr>
          </a:lstStyle>
          <a:p>
            <a:pPr lvl="0"/>
            <a:r>
              <a:rPr lang="en-US" dirty="0" smtClean="0"/>
              <a:t>Text Goes Here</a:t>
            </a:r>
            <a:endParaRPr lang="en-US" dirty="0"/>
          </a:p>
        </p:txBody>
      </p:sp>
      <p:sp>
        <p:nvSpPr>
          <p:cNvPr id="72" name="Picture Placeholder 12"/>
          <p:cNvSpPr>
            <a:spLocks noGrp="1"/>
          </p:cNvSpPr>
          <p:nvPr>
            <p:ph type="pic" sz="quarter" idx="67"/>
          </p:nvPr>
        </p:nvSpPr>
        <p:spPr>
          <a:xfrm>
            <a:off x="2743200" y="4724400"/>
            <a:ext cx="1676400" cy="1143000"/>
          </a:xfrm>
          <a:noFill/>
          <a:ln>
            <a:miter lim="800000"/>
          </a:ln>
          <a:effectLst>
            <a:outerShdw dist="12700" dir="276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rmAutofit/>
          </a:bodyPr>
          <a:lstStyle>
            <a:lvl1pPr marL="11430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3" name="Picture Placeholder 12"/>
          <p:cNvSpPr>
            <a:spLocks noGrp="1"/>
          </p:cNvSpPr>
          <p:nvPr>
            <p:ph type="pic" sz="quarter" idx="68"/>
          </p:nvPr>
        </p:nvSpPr>
        <p:spPr>
          <a:xfrm>
            <a:off x="4648200" y="4724400"/>
            <a:ext cx="1676400" cy="1143000"/>
          </a:xfrm>
          <a:noFill/>
          <a:ln>
            <a:miter lim="800000"/>
          </a:ln>
          <a:effectLst>
            <a:outerShdw dist="12700" dir="276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rmAutofit/>
          </a:bodyPr>
          <a:lstStyle>
            <a:lvl1pPr marL="11430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4" name="Picture Placeholder 12"/>
          <p:cNvSpPr>
            <a:spLocks noGrp="1"/>
          </p:cNvSpPr>
          <p:nvPr>
            <p:ph type="pic" sz="quarter" idx="69"/>
          </p:nvPr>
        </p:nvSpPr>
        <p:spPr>
          <a:xfrm>
            <a:off x="6553200" y="4724400"/>
            <a:ext cx="1676400" cy="1143000"/>
          </a:xfrm>
          <a:noFill/>
          <a:ln>
            <a:miter lim="800000"/>
          </a:ln>
          <a:effectLst>
            <a:outerShdw dist="12700" dir="276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rmAutofit/>
          </a:bodyPr>
          <a:lstStyle>
            <a:lvl1pPr marL="11430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5" name="Picture Placeholder 12"/>
          <p:cNvSpPr>
            <a:spLocks noGrp="1"/>
          </p:cNvSpPr>
          <p:nvPr>
            <p:ph type="pic" sz="quarter" idx="70"/>
          </p:nvPr>
        </p:nvSpPr>
        <p:spPr>
          <a:xfrm>
            <a:off x="838200" y="4724400"/>
            <a:ext cx="1676400" cy="1143000"/>
          </a:xfrm>
          <a:noFill/>
          <a:ln>
            <a:miter lim="800000"/>
          </a:ln>
          <a:effectLst>
            <a:outerShdw dist="12700" dir="276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rmAutofit/>
          </a:bodyPr>
          <a:lstStyle>
            <a:lvl1pPr marL="11430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6" name="Text Placeholder 2"/>
          <p:cNvSpPr>
            <a:spLocks noGrp="1"/>
          </p:cNvSpPr>
          <p:nvPr>
            <p:ph type="body" sz="quarter" idx="71" hasCustomPrompt="1"/>
          </p:nvPr>
        </p:nvSpPr>
        <p:spPr>
          <a:xfrm>
            <a:off x="838200" y="5486400"/>
            <a:ext cx="1676400" cy="381000"/>
          </a:xfrm>
          <a:solidFill>
            <a:schemeClr val="tx2">
              <a:alpha val="75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  <a:latin typeface="SanukTF-Regular" pitchFamily="50" charset="0"/>
              </a:defRPr>
            </a:lvl1pPr>
          </a:lstStyle>
          <a:p>
            <a:pPr lvl="0"/>
            <a:r>
              <a:rPr lang="en-US" dirty="0" smtClean="0"/>
              <a:t>Text Goes Here</a:t>
            </a:r>
            <a:endParaRPr lang="en-US" dirty="0"/>
          </a:p>
        </p:txBody>
      </p:sp>
      <p:sp>
        <p:nvSpPr>
          <p:cNvPr id="77" name="Text Placeholder 2"/>
          <p:cNvSpPr>
            <a:spLocks noGrp="1"/>
          </p:cNvSpPr>
          <p:nvPr>
            <p:ph type="body" sz="quarter" idx="72" hasCustomPrompt="1"/>
          </p:nvPr>
        </p:nvSpPr>
        <p:spPr>
          <a:xfrm>
            <a:off x="2743200" y="5486400"/>
            <a:ext cx="1676400" cy="381000"/>
          </a:xfrm>
          <a:solidFill>
            <a:schemeClr val="tx2">
              <a:alpha val="75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  <a:latin typeface="SanukTF-Regular" pitchFamily="50" charset="0"/>
              </a:defRPr>
            </a:lvl1pPr>
          </a:lstStyle>
          <a:p>
            <a:pPr lvl="0"/>
            <a:r>
              <a:rPr lang="en-US" dirty="0" smtClean="0"/>
              <a:t>Text Goes Here</a:t>
            </a:r>
            <a:endParaRPr lang="en-US" dirty="0"/>
          </a:p>
        </p:txBody>
      </p:sp>
      <p:sp>
        <p:nvSpPr>
          <p:cNvPr id="78" name="Text Placeholder 2"/>
          <p:cNvSpPr>
            <a:spLocks noGrp="1"/>
          </p:cNvSpPr>
          <p:nvPr>
            <p:ph type="body" sz="quarter" idx="73" hasCustomPrompt="1"/>
          </p:nvPr>
        </p:nvSpPr>
        <p:spPr>
          <a:xfrm>
            <a:off x="4648200" y="5486400"/>
            <a:ext cx="1676400" cy="381000"/>
          </a:xfrm>
          <a:solidFill>
            <a:schemeClr val="tx2">
              <a:alpha val="75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  <a:latin typeface="SanukTF-Regular" pitchFamily="50" charset="0"/>
              </a:defRPr>
            </a:lvl1pPr>
          </a:lstStyle>
          <a:p>
            <a:pPr lvl="0"/>
            <a:r>
              <a:rPr lang="en-US" dirty="0" smtClean="0"/>
              <a:t>Text Goes Here</a:t>
            </a:r>
            <a:endParaRPr lang="en-US" dirty="0"/>
          </a:p>
        </p:txBody>
      </p:sp>
      <p:sp>
        <p:nvSpPr>
          <p:cNvPr id="79" name="Text Placeholder 2"/>
          <p:cNvSpPr>
            <a:spLocks noGrp="1"/>
          </p:cNvSpPr>
          <p:nvPr>
            <p:ph type="body" sz="quarter" idx="74" hasCustomPrompt="1"/>
          </p:nvPr>
        </p:nvSpPr>
        <p:spPr>
          <a:xfrm>
            <a:off x="6553200" y="5486400"/>
            <a:ext cx="1676400" cy="381000"/>
          </a:xfrm>
          <a:solidFill>
            <a:schemeClr val="tx2">
              <a:alpha val="75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1100" baseline="0">
                <a:solidFill>
                  <a:schemeClr val="bg1"/>
                </a:solidFill>
                <a:latin typeface="SanukTF-Regular" pitchFamily="50" charset="0"/>
              </a:defRPr>
            </a:lvl1pPr>
          </a:lstStyle>
          <a:p>
            <a:pPr lvl="0"/>
            <a:r>
              <a:rPr lang="en-US" dirty="0" smtClean="0"/>
              <a:t>Text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321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0" y="1219200"/>
            <a:ext cx="7162800" cy="533400"/>
          </a:xfrm>
          <a:prstGeom prst="rect">
            <a:avLst/>
          </a:prstGeom>
          <a:ln w="0"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Header 1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2057400"/>
            <a:ext cx="71628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62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ts val="400"/>
        </a:spcBef>
        <a:spcAft>
          <a:spcPts val="400"/>
        </a:spcAft>
        <a:buClr>
          <a:schemeClr val="tx2"/>
        </a:buClr>
        <a:buSzPct val="100000"/>
        <a:buFont typeface="Georgia" pitchFamily="18" charset="0"/>
        <a:buChar char="●"/>
        <a:defRPr sz="220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548640" indent="-137160" algn="l" defTabSz="914400" rtl="0" eaLnBrk="1" latinLnBrk="0" hangingPunct="1">
        <a:spcBef>
          <a:spcPts val="200"/>
        </a:spcBef>
        <a:buClr>
          <a:schemeClr val="accent3"/>
        </a:buClr>
        <a:buFont typeface="Georgia" pitchFamily="18" charset="0"/>
        <a:buChar char="-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109728" algn="l" defTabSz="914400" rtl="0" eaLnBrk="1" latinLnBrk="0" hangingPunct="1">
        <a:spcBef>
          <a:spcPts val="400"/>
        </a:spcBef>
        <a:buFont typeface="Arial" pitchFamily="34" charset="0"/>
        <a:buChar char="•"/>
        <a:defRPr sz="13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822960" indent="-91440" algn="l" defTabSz="914400" rtl="0" eaLnBrk="1" latinLnBrk="0" hangingPunct="1">
        <a:spcBef>
          <a:spcPts val="400"/>
        </a:spcBef>
        <a:buFont typeface="Arial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09728" algn="l" defTabSz="914400" rtl="0" eaLnBrk="1" latinLnBrk="0" hangingPunct="1">
        <a:spcBef>
          <a:spcPts val="4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11" Type="http://schemas.openxmlformats.org/officeDocument/2006/relationships/image" Target="../media/image15.jp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990600" y="6248400"/>
            <a:ext cx="7162800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27" name="Picture 3" descr="C:\Users\kls3\Desktop\06-507_1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7" y="1219200"/>
            <a:ext cx="6372225" cy="4248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5867400"/>
            <a:ext cx="7772400" cy="609600"/>
          </a:xfrm>
        </p:spPr>
        <p:txBody>
          <a:bodyPr/>
          <a:lstStyle/>
          <a:p>
            <a:r>
              <a:rPr lang="en-US" dirty="0"/>
              <a:t>Your Future In Aviation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14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sz="quarter" idx="5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" r="1207"/>
          <a:stretch>
            <a:fillRect/>
          </a:stretch>
        </p:blipFill>
        <p:spPr>
          <a:xfrm>
            <a:off x="6553200" y="2362200"/>
            <a:ext cx="1676400" cy="1143000"/>
          </a:xfrm>
        </p:spPr>
      </p:pic>
      <p:pic>
        <p:nvPicPr>
          <p:cNvPr id="10" name="Picture Placeholder 9"/>
          <p:cNvPicPr>
            <a:picLocks noGrp="1" noChangeAspect="1"/>
          </p:cNvPicPr>
          <p:nvPr>
            <p:ph type="pic" sz="quarter" idx="7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3" b="27273"/>
          <a:stretch>
            <a:fillRect/>
          </a:stretch>
        </p:blipFill>
        <p:spPr>
          <a:xfrm>
            <a:off x="828675" y="4333875"/>
            <a:ext cx="1676400" cy="1143000"/>
          </a:xfrm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r="1111"/>
          <a:stretch>
            <a:fillRect/>
          </a:stretch>
        </p:blipFill>
        <p:spPr>
          <a:xfrm>
            <a:off x="838200" y="2362200"/>
            <a:ext cx="1676400" cy="1143000"/>
          </a:xfrm>
        </p:spPr>
      </p:pic>
      <p:pic>
        <p:nvPicPr>
          <p:cNvPr id="6" name="Picture Placeholder 5"/>
          <p:cNvPicPr>
            <a:picLocks noGrp="1" noChangeAspect="1"/>
          </p:cNvPicPr>
          <p:nvPr>
            <p:ph type="pic" sz="quarter" idx="5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r="1111"/>
          <a:stretch>
            <a:fillRect/>
          </a:stretch>
        </p:blipFill>
        <p:spPr>
          <a:xfrm>
            <a:off x="6553200" y="4343400"/>
            <a:ext cx="1676400" cy="1143000"/>
          </a:xfrm>
        </p:spPr>
      </p:pic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</a:t>
            </a:r>
            <a:r>
              <a:rPr lang="en-US" dirty="0" smtClean="0"/>
              <a:t>Can </a:t>
            </a:r>
            <a:r>
              <a:rPr lang="en-US" dirty="0"/>
              <a:t>I </a:t>
            </a:r>
            <a:r>
              <a:rPr lang="en-US" dirty="0" smtClean="0"/>
              <a:t>Expect </a:t>
            </a:r>
            <a:r>
              <a:rPr lang="en-US" dirty="0"/>
              <a:t>to </a:t>
            </a:r>
            <a:r>
              <a:rPr lang="en-US" dirty="0" smtClean="0"/>
              <a:t>Find at </a:t>
            </a:r>
            <a:r>
              <a:rPr lang="en-US" dirty="0"/>
              <a:t>a</a:t>
            </a:r>
            <a:r>
              <a:rPr lang="en-US" dirty="0" smtClean="0"/>
              <a:t>n Airport</a:t>
            </a:r>
            <a:r>
              <a:rPr lang="en-US" dirty="0"/>
              <a:t>?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914400" y="1752600"/>
            <a:ext cx="7391400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75" y="2057400"/>
            <a:ext cx="2784920" cy="3470148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2438400" y="2905125"/>
            <a:ext cx="3238500" cy="2667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5861495" y="2933700"/>
            <a:ext cx="691705" cy="4953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2514600" y="4267200"/>
            <a:ext cx="2819400" cy="6477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5638800" y="4343400"/>
            <a:ext cx="914400" cy="574548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Placeholder 82"/>
          <p:cNvSpPr>
            <a:spLocks noGrp="1"/>
          </p:cNvSpPr>
          <p:nvPr>
            <p:ph type="body" sz="quarter" idx="52"/>
          </p:nvPr>
        </p:nvSpPr>
        <p:spPr>
          <a:xfrm>
            <a:off x="838200" y="3276600"/>
            <a:ext cx="1676400" cy="228600"/>
          </a:xfrm>
        </p:spPr>
        <p:txBody>
          <a:bodyPr/>
          <a:lstStyle/>
          <a:p>
            <a:r>
              <a:rPr lang="en-US" dirty="0" smtClean="0"/>
              <a:t>Flight School</a:t>
            </a:r>
            <a:endParaRPr lang="en-US" dirty="0"/>
          </a:p>
        </p:txBody>
      </p:sp>
      <p:sp>
        <p:nvSpPr>
          <p:cNvPr id="86" name="Text Placeholder 85"/>
          <p:cNvSpPr>
            <a:spLocks noGrp="1"/>
          </p:cNvSpPr>
          <p:nvPr>
            <p:ph type="body" sz="quarter" idx="55"/>
          </p:nvPr>
        </p:nvSpPr>
        <p:spPr>
          <a:xfrm>
            <a:off x="6553200" y="3276600"/>
            <a:ext cx="1676400" cy="228600"/>
          </a:xfrm>
        </p:spPr>
        <p:txBody>
          <a:bodyPr/>
          <a:lstStyle/>
          <a:p>
            <a:r>
              <a:rPr lang="en-US" dirty="0" smtClean="0"/>
              <a:t>A Restaurant</a:t>
            </a:r>
            <a:endParaRPr lang="en-US" dirty="0"/>
          </a:p>
        </p:txBody>
      </p:sp>
      <p:sp>
        <p:nvSpPr>
          <p:cNvPr id="118" name="Text Placeholder 95"/>
          <p:cNvSpPr>
            <a:spLocks noGrp="1"/>
          </p:cNvSpPr>
          <p:nvPr>
            <p:ph type="body" sz="quarter" idx="65"/>
          </p:nvPr>
        </p:nvSpPr>
        <p:spPr>
          <a:xfrm>
            <a:off x="838200" y="5181600"/>
            <a:ext cx="1676400" cy="304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Fixed Base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Operator (FBO)</a:t>
            </a:r>
          </a:p>
        </p:txBody>
      </p:sp>
      <p:sp>
        <p:nvSpPr>
          <p:cNvPr id="46" name="Text Placeholder 95"/>
          <p:cNvSpPr>
            <a:spLocks noGrp="1"/>
          </p:cNvSpPr>
          <p:nvPr>
            <p:ph type="body" sz="quarter" idx="65"/>
          </p:nvPr>
        </p:nvSpPr>
        <p:spPr>
          <a:xfrm>
            <a:off x="6553200" y="5181600"/>
            <a:ext cx="1676400" cy="304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Air Traffic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Control Tower</a:t>
            </a:r>
          </a:p>
        </p:txBody>
      </p:sp>
    </p:spTree>
    <p:extLst>
      <p:ext uri="{BB962C8B-B14F-4D97-AF65-F5344CB8AC3E}">
        <p14:creationId xmlns:p14="http://schemas.microsoft.com/office/powerpoint/2010/main" val="1973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Flying for Fun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7"/>
          </p:nvPr>
        </p:nvSpPr>
        <p:spPr>
          <a:xfrm>
            <a:off x="838200" y="2209800"/>
            <a:ext cx="3505200" cy="10668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2000" dirty="0"/>
              <a:t>Fly your friends to lunch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914400" y="1752600"/>
            <a:ext cx="7391400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Content Placeholder 8"/>
          <p:cNvSpPr txBox="1">
            <a:spLocks/>
          </p:cNvSpPr>
          <p:nvPr/>
        </p:nvSpPr>
        <p:spPr>
          <a:xfrm>
            <a:off x="4572000" y="2209800"/>
            <a:ext cx="38862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Georgia" pitchFamily="18" charset="0"/>
              <a:buChar char="●"/>
              <a:defRPr sz="16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48640" indent="-137160" algn="l" defTabSz="914400" rtl="0" eaLnBrk="1" latinLnBrk="0" hangingPunct="1">
              <a:spcBef>
                <a:spcPts val="200"/>
              </a:spcBef>
              <a:buClr>
                <a:schemeClr val="accent3"/>
              </a:buClr>
              <a:buFont typeface="Georgia" pitchFamily="18" charset="0"/>
              <a:buChar char="-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109728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13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822960" indent="-91440" algn="l" defTabSz="914400" rtl="0" eaLnBrk="1" latinLnBrk="0" hangingPunct="1">
              <a:spcBef>
                <a:spcPts val="400"/>
              </a:spcBef>
              <a:buFont typeface="Arial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-109728" algn="l" defTabSz="914400" rtl="0" eaLnBrk="1" latinLnBrk="0" hangingPunct="1">
              <a:spcBef>
                <a:spcPts val="400"/>
              </a:spcBef>
              <a:buFont typeface="Arial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sz="2000" dirty="0"/>
              <a:t>Go visit family for a weekend</a:t>
            </a:r>
          </a:p>
        </p:txBody>
      </p:sp>
      <p:pic>
        <p:nvPicPr>
          <p:cNvPr id="4099" name="Picture 3" descr="C:\Users\kls3\Desktop\08r-124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935" y="2743200"/>
            <a:ext cx="3677265" cy="259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750175"/>
            <a:ext cx="3429000" cy="2583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884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About a Career in Aviation?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09600" y="2843676"/>
            <a:ext cx="3886200" cy="2133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Like </a:t>
            </a:r>
            <a:r>
              <a:rPr lang="en-US" dirty="0"/>
              <a:t>math </a:t>
            </a:r>
            <a:r>
              <a:rPr lang="en-US" dirty="0" smtClean="0"/>
              <a:t>and science?</a:t>
            </a:r>
            <a:endParaRPr lang="en-US" dirty="0"/>
          </a:p>
          <a:p>
            <a:r>
              <a:rPr lang="en-US" dirty="0" smtClean="0"/>
              <a:t>Enjoy using your imagination?</a:t>
            </a:r>
            <a:endParaRPr lang="en-US" dirty="0"/>
          </a:p>
          <a:p>
            <a:r>
              <a:rPr lang="en-US" dirty="0" smtClean="0"/>
              <a:t>Like to know how </a:t>
            </a:r>
            <a:r>
              <a:rPr lang="en-US" dirty="0"/>
              <a:t>things </a:t>
            </a:r>
            <a:r>
              <a:rPr lang="en-US" dirty="0" smtClean="0"/>
              <a:t>work?</a:t>
            </a:r>
            <a:endParaRPr lang="en-US" dirty="0"/>
          </a:p>
          <a:p>
            <a:r>
              <a:rPr lang="en-US" dirty="0" smtClean="0"/>
              <a:t>Want </a:t>
            </a:r>
            <a:r>
              <a:rPr lang="en-US" dirty="0"/>
              <a:t>to invent or improve </a:t>
            </a:r>
            <a:r>
              <a:rPr lang="en-US" dirty="0" smtClean="0"/>
              <a:t>something?</a:t>
            </a:r>
          </a:p>
          <a:p>
            <a:r>
              <a:rPr lang="en-US" dirty="0" smtClean="0"/>
              <a:t>Enjoy providing a service and helping those in need?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09600" y="2286000"/>
            <a:ext cx="3810000" cy="457200"/>
          </a:xfrm>
        </p:spPr>
        <p:txBody>
          <a:bodyPr/>
          <a:lstStyle/>
          <a:p>
            <a:r>
              <a:rPr lang="en-US" dirty="0" smtClean="0"/>
              <a:t>Do you…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1752600"/>
            <a:ext cx="7391400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5" r="13025"/>
          <a:stretch>
            <a:fillRect/>
          </a:stretch>
        </p:blipFill>
        <p:spPr>
          <a:xfrm>
            <a:off x="4581525" y="1752600"/>
            <a:ext cx="42672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288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</a:t>
            </a:r>
            <a:r>
              <a:rPr lang="en-US" dirty="0" smtClean="0"/>
              <a:t>Kinds </a:t>
            </a:r>
            <a:r>
              <a:rPr lang="en-US" dirty="0"/>
              <a:t>of </a:t>
            </a:r>
            <a:r>
              <a:rPr lang="en-US" dirty="0" smtClean="0"/>
              <a:t>Aviation Jobs </a:t>
            </a:r>
            <a:r>
              <a:rPr lang="en-US" dirty="0"/>
              <a:t>a</a:t>
            </a:r>
            <a:r>
              <a:rPr lang="en-US" dirty="0" smtClean="0"/>
              <a:t>re Available</a:t>
            </a:r>
            <a:r>
              <a:rPr lang="en-US" dirty="0"/>
              <a:t>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1752600"/>
            <a:ext cx="7391400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3" name="Picture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90725"/>
            <a:ext cx="2555063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Placeholder 16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9" r="23469"/>
          <a:stretch>
            <a:fillRect/>
          </a:stretch>
        </p:blipFill>
        <p:spPr>
          <a:xfrm>
            <a:off x="392080" y="1990724"/>
            <a:ext cx="2903570" cy="3648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990725"/>
            <a:ext cx="2968752" cy="373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8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Kinds of Aviation Jobs are Available?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838200" y="2843676"/>
            <a:ext cx="3810000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Requires </a:t>
            </a:r>
            <a:r>
              <a:rPr lang="en-US" dirty="0"/>
              <a:t>FAA </a:t>
            </a:r>
            <a:r>
              <a:rPr lang="en-US" dirty="0" smtClean="0"/>
              <a:t>certification</a:t>
            </a:r>
            <a:endParaRPr lang="en-US" dirty="0"/>
          </a:p>
          <a:p>
            <a:r>
              <a:rPr lang="en-US" dirty="0"/>
              <a:t>Work in aircraft </a:t>
            </a:r>
            <a:r>
              <a:rPr lang="en-US" dirty="0" smtClean="0"/>
              <a:t>hangars or on a flight line</a:t>
            </a:r>
          </a:p>
          <a:p>
            <a:r>
              <a:rPr lang="en-US" dirty="0" smtClean="0"/>
              <a:t>Repair, inspect, and test aircraft systems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838200" y="2286000"/>
            <a:ext cx="3810000" cy="457200"/>
          </a:xfrm>
        </p:spPr>
        <p:txBody>
          <a:bodyPr/>
          <a:lstStyle/>
          <a:p>
            <a:r>
              <a:rPr lang="en-US" dirty="0" smtClean="0"/>
              <a:t>Aircraft Mechanic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1752600"/>
            <a:ext cx="7391400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3" name="Picture Placeholder 1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3" r="20153"/>
          <a:stretch>
            <a:fillRect/>
          </a:stretch>
        </p:blipFill>
        <p:spPr>
          <a:xfrm>
            <a:off x="4724400" y="2057400"/>
            <a:ext cx="3962400" cy="3733800"/>
          </a:xfrm>
        </p:spPr>
      </p:pic>
    </p:spTree>
    <p:extLst>
      <p:ext uri="{BB962C8B-B14F-4D97-AF65-F5344CB8AC3E}">
        <p14:creationId xmlns:p14="http://schemas.microsoft.com/office/powerpoint/2010/main" val="248434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Kinds of Aviation Jobs are Available?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838200" y="2843676"/>
            <a:ext cx="3810000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Requires college </a:t>
            </a:r>
            <a:r>
              <a:rPr lang="en-US" dirty="0"/>
              <a:t>degree </a:t>
            </a:r>
          </a:p>
          <a:p>
            <a:r>
              <a:rPr lang="en-US" dirty="0"/>
              <a:t>Variety of Types</a:t>
            </a:r>
          </a:p>
          <a:p>
            <a:pPr lvl="1">
              <a:buClrTx/>
            </a:pPr>
            <a:r>
              <a:rPr lang="en-US" dirty="0" smtClean="0">
                <a:solidFill>
                  <a:schemeClr val="tx1"/>
                </a:solidFill>
              </a:rPr>
              <a:t>Aircraft </a:t>
            </a:r>
            <a:r>
              <a:rPr lang="en-US" dirty="0">
                <a:solidFill>
                  <a:schemeClr val="tx1"/>
                </a:solidFill>
              </a:rPr>
              <a:t>Design</a:t>
            </a:r>
          </a:p>
          <a:p>
            <a:pPr lvl="1">
              <a:buClrTx/>
            </a:pPr>
            <a:r>
              <a:rPr lang="en-US" dirty="0" smtClean="0">
                <a:solidFill>
                  <a:schemeClr val="tx1"/>
                </a:solidFill>
              </a:rPr>
              <a:t>Flight Test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ClrTx/>
            </a:pPr>
            <a:r>
              <a:rPr lang="en-US" dirty="0" smtClean="0">
                <a:solidFill>
                  <a:schemeClr val="tx1"/>
                </a:solidFill>
              </a:rPr>
              <a:t>Propulsion (Engines)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ClrTx/>
            </a:pPr>
            <a:r>
              <a:rPr lang="en-US" dirty="0" smtClean="0">
                <a:solidFill>
                  <a:schemeClr val="tx1"/>
                </a:solidFill>
              </a:rPr>
              <a:t>Avionics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838200" y="2286000"/>
            <a:ext cx="3810000" cy="457200"/>
          </a:xfrm>
        </p:spPr>
        <p:txBody>
          <a:bodyPr/>
          <a:lstStyle/>
          <a:p>
            <a:r>
              <a:rPr lang="en-US" dirty="0" smtClean="0"/>
              <a:t>Engineer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1752600"/>
            <a:ext cx="7391400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>
          <a:xfrm>
            <a:off x="4343400" y="1905000"/>
            <a:ext cx="4572000" cy="4114800"/>
          </a:xfrm>
        </p:spPr>
      </p:pic>
    </p:spTree>
    <p:extLst>
      <p:ext uri="{BB962C8B-B14F-4D97-AF65-F5344CB8AC3E}">
        <p14:creationId xmlns:p14="http://schemas.microsoft.com/office/powerpoint/2010/main" val="74401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Kinds of GA Jobs Are Available?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Requires FAA certification</a:t>
            </a:r>
          </a:p>
          <a:p>
            <a:r>
              <a:rPr lang="en-US" dirty="0" smtClean="0"/>
              <a:t>Train the next generation of pilots</a:t>
            </a:r>
          </a:p>
          <a:p>
            <a:r>
              <a:rPr lang="en-US" dirty="0" smtClean="0"/>
              <a:t>Fun </a:t>
            </a:r>
            <a:r>
              <a:rPr lang="en-US" dirty="0"/>
              <a:t>and </a:t>
            </a:r>
            <a:r>
              <a:rPr lang="en-US" dirty="0" smtClean="0"/>
              <a:t>rewarding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Flight Instructor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1752600"/>
            <a:ext cx="7391400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" r="12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6223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Kinds of Aviation Jobs are Available?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dirty="0"/>
              <a:t>Carry injured or sick people </a:t>
            </a:r>
            <a:r>
              <a:rPr lang="en-US" dirty="0" smtClean="0"/>
              <a:t>for emergency medical </a:t>
            </a:r>
            <a:r>
              <a:rPr lang="en-US" dirty="0"/>
              <a:t>care</a:t>
            </a:r>
          </a:p>
          <a:p>
            <a:r>
              <a:rPr lang="en-US" dirty="0" smtClean="0"/>
              <a:t>Fly specially equipped aircraft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Air Ambulance Pilot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1752600"/>
            <a:ext cx="7391400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3" r="252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0624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Kinds of Aviation Jobs are Available?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90600" y="2843676"/>
            <a:ext cx="3810000" cy="2947524"/>
          </a:xfrm>
        </p:spPr>
        <p:txBody>
          <a:bodyPr>
            <a:normAutofit fontScale="92500"/>
          </a:bodyPr>
          <a:lstStyle/>
          <a:p>
            <a:r>
              <a:rPr lang="en-US" dirty="0"/>
              <a:t>Air Traffic Controller</a:t>
            </a:r>
          </a:p>
          <a:p>
            <a:r>
              <a:rPr lang="en-US" dirty="0"/>
              <a:t>Meteorologist</a:t>
            </a:r>
          </a:p>
          <a:p>
            <a:r>
              <a:rPr lang="en-US" dirty="0"/>
              <a:t>Airport Manager</a:t>
            </a:r>
          </a:p>
          <a:p>
            <a:r>
              <a:rPr lang="en-US" dirty="0"/>
              <a:t>Flight Operations </a:t>
            </a:r>
            <a:r>
              <a:rPr lang="en-US" dirty="0" smtClean="0"/>
              <a:t>Manager</a:t>
            </a:r>
            <a:endParaRPr lang="en-US" dirty="0"/>
          </a:p>
          <a:p>
            <a:r>
              <a:rPr lang="en-US" dirty="0"/>
              <a:t>Flight </a:t>
            </a:r>
            <a:r>
              <a:rPr lang="en-US" dirty="0" smtClean="0"/>
              <a:t>Attendant</a:t>
            </a:r>
            <a:r>
              <a:rPr lang="en-US" dirty="0"/>
              <a:t>	</a:t>
            </a:r>
          </a:p>
          <a:p>
            <a:r>
              <a:rPr lang="en-US" dirty="0" smtClean="0"/>
              <a:t>Manufacturing/Fabrication</a:t>
            </a:r>
            <a:endParaRPr lang="en-US" dirty="0"/>
          </a:p>
          <a:p>
            <a:r>
              <a:rPr lang="en-US" dirty="0"/>
              <a:t>Sales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And many more…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1752600"/>
            <a:ext cx="7391400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" r="12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583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0600" y="1438275"/>
            <a:ext cx="7162800" cy="533400"/>
          </a:xfrm>
        </p:spPr>
        <p:txBody>
          <a:bodyPr>
            <a:normAutofit fontScale="90000"/>
          </a:bodyPr>
          <a:lstStyle/>
          <a:p>
            <a:pPr>
              <a:lnSpc>
                <a:spcPts val="2400"/>
              </a:lnSpc>
            </a:pPr>
            <a:r>
              <a:rPr lang="en-US" dirty="0"/>
              <a:t>How </a:t>
            </a:r>
            <a:r>
              <a:rPr lang="en-US" dirty="0" smtClean="0"/>
              <a:t>Can </a:t>
            </a:r>
            <a:r>
              <a:rPr lang="en-US" dirty="0"/>
              <a:t>I </a:t>
            </a:r>
            <a:r>
              <a:rPr lang="en-US" dirty="0" smtClean="0"/>
              <a:t>Work </a:t>
            </a:r>
            <a:r>
              <a:rPr lang="en-US" dirty="0"/>
              <a:t>T</a:t>
            </a:r>
            <a:r>
              <a:rPr lang="en-US" dirty="0" smtClean="0"/>
              <a:t>oward a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Career in Aviation?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2066925"/>
            <a:ext cx="7391400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580061"/>
            <a:ext cx="2971800" cy="3211139"/>
          </a:xfrm>
        </p:spPr>
      </p:pic>
      <p:sp>
        <p:nvSpPr>
          <p:cNvPr id="13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90599" y="2514600"/>
            <a:ext cx="4038601" cy="2514600"/>
          </a:xfrm>
        </p:spPr>
        <p:txBody>
          <a:bodyPr>
            <a:noAutofit/>
          </a:bodyPr>
          <a:lstStyle/>
          <a:p>
            <a:r>
              <a:rPr lang="en-US" dirty="0"/>
              <a:t>Stay in school</a:t>
            </a:r>
          </a:p>
          <a:p>
            <a:r>
              <a:rPr lang="en-US" dirty="0"/>
              <a:t>Develop good study habits</a:t>
            </a:r>
          </a:p>
          <a:p>
            <a:r>
              <a:rPr lang="en-US" dirty="0"/>
              <a:t>Talk to </a:t>
            </a:r>
            <a:r>
              <a:rPr lang="en-US" dirty="0" smtClean="0"/>
              <a:t>professionals </a:t>
            </a:r>
            <a:r>
              <a:rPr lang="en-US" dirty="0"/>
              <a:t>in aviation</a:t>
            </a:r>
          </a:p>
          <a:p>
            <a:r>
              <a:rPr lang="en-US" dirty="0"/>
              <a:t>Go to your local </a:t>
            </a:r>
            <a:r>
              <a:rPr lang="en-US" dirty="0" smtClean="0"/>
              <a:t>airport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02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GA?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90600" y="3048000"/>
            <a:ext cx="3810000" cy="2133600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A</a:t>
            </a:r>
            <a:r>
              <a:rPr lang="en-US" dirty="0" smtClean="0"/>
              <a:t>ll things aviation except military and the airlines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990600" y="2590800"/>
            <a:ext cx="3810000" cy="457200"/>
          </a:xfrm>
        </p:spPr>
        <p:txBody>
          <a:bodyPr/>
          <a:lstStyle/>
          <a:p>
            <a:r>
              <a:rPr lang="en-US" dirty="0" smtClean="0"/>
              <a:t>General Aviation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BUT IT IS SO MUCH MORE THAN THAT…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1752600"/>
            <a:ext cx="7391400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9" b="5769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9" b="57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7425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0600" y="1438275"/>
            <a:ext cx="7162800" cy="533400"/>
          </a:xfrm>
        </p:spPr>
        <p:txBody>
          <a:bodyPr>
            <a:normAutofit fontScale="90000"/>
          </a:bodyPr>
          <a:lstStyle/>
          <a:p>
            <a:pPr>
              <a:lnSpc>
                <a:spcPts val="2400"/>
              </a:lnSpc>
            </a:pPr>
            <a:r>
              <a:rPr lang="en-US" dirty="0" smtClean="0"/>
              <a:t>I Think I Might Like to Learn to Fly</a:t>
            </a:r>
            <a:br>
              <a:rPr lang="en-US" dirty="0" smtClean="0"/>
            </a:br>
            <a:r>
              <a:rPr lang="en-US" dirty="0" smtClean="0"/>
              <a:t>…Now What?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2066925"/>
            <a:ext cx="7391400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581275"/>
            <a:ext cx="2971800" cy="2453230"/>
          </a:xfrm>
        </p:spPr>
      </p:pic>
      <p:sp>
        <p:nvSpPr>
          <p:cNvPr id="13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90599" y="2514600"/>
            <a:ext cx="4038601" cy="2514600"/>
          </a:xfrm>
        </p:spPr>
        <p:txBody>
          <a:bodyPr>
            <a:noAutofit/>
          </a:bodyPr>
          <a:lstStyle/>
          <a:p>
            <a:r>
              <a:rPr lang="en-US" dirty="0"/>
              <a:t>Find a flight school near you</a:t>
            </a:r>
          </a:p>
          <a:p>
            <a:r>
              <a:rPr lang="en-US" dirty="0"/>
              <a:t>Ask questions</a:t>
            </a:r>
          </a:p>
          <a:p>
            <a:pPr lvl="1">
              <a:buClrTx/>
            </a:pPr>
            <a:r>
              <a:rPr lang="en-US" dirty="0" smtClean="0">
                <a:solidFill>
                  <a:schemeClr val="tx1"/>
                </a:solidFill>
              </a:rPr>
              <a:t>What </a:t>
            </a:r>
            <a:r>
              <a:rPr lang="en-US" dirty="0">
                <a:solidFill>
                  <a:schemeClr val="tx1"/>
                </a:solidFill>
              </a:rPr>
              <a:t>is the curriculum?</a:t>
            </a:r>
          </a:p>
          <a:p>
            <a:pPr lvl="1">
              <a:buClrTx/>
            </a:pPr>
            <a:r>
              <a:rPr lang="en-US" dirty="0">
                <a:solidFill>
                  <a:schemeClr val="tx1"/>
                </a:solidFill>
              </a:rPr>
              <a:t>How long will it take to learn?</a:t>
            </a:r>
          </a:p>
          <a:p>
            <a:pPr lvl="1">
              <a:buClrTx/>
            </a:pPr>
            <a:r>
              <a:rPr lang="en-US" dirty="0">
                <a:solidFill>
                  <a:schemeClr val="tx1"/>
                </a:solidFill>
              </a:rPr>
              <a:t>What is the cost?</a:t>
            </a:r>
          </a:p>
          <a:p>
            <a:pPr lvl="1">
              <a:buClrTx/>
            </a:pPr>
            <a:r>
              <a:rPr lang="en-US" dirty="0">
                <a:solidFill>
                  <a:schemeClr val="tx1"/>
                </a:solidFill>
              </a:rPr>
              <a:t>How can I build flight time?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990600" y="5257800"/>
            <a:ext cx="7315200" cy="533400"/>
          </a:xfrm>
        </p:spPr>
        <p:txBody>
          <a:bodyPr tIns="0" bIns="0" anchor="ctr">
            <a:noAutofit/>
          </a:bodyPr>
          <a:lstStyle/>
          <a:p>
            <a:r>
              <a:rPr lang="en-US" dirty="0" smtClean="0"/>
              <a:t>GET A FREE AOPA MEMBERSHIP AT WWW.AOPA.ORG/AV8RS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8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914400" y="3352800"/>
            <a:ext cx="7391400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90599" y="3505200"/>
            <a:ext cx="7315201" cy="12192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Funding for this presentation made possible through a grant from the AOPA Foundation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990600" y="5257800"/>
            <a:ext cx="7315200" cy="533400"/>
          </a:xfrm>
        </p:spPr>
        <p:txBody>
          <a:bodyPr tIns="0" bIns="0" anchor="ctr">
            <a:noAutofit/>
          </a:bodyPr>
          <a:lstStyle/>
          <a:p>
            <a:r>
              <a:rPr lang="en-US" sz="2000" dirty="0" smtClean="0"/>
              <a:t>WWW.AOPA.ORG/FOUNDATION</a:t>
            </a:r>
            <a:endParaRPr lang="en-US" sz="2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14400" y="4724400"/>
            <a:ext cx="7391400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52" y="1600200"/>
            <a:ext cx="1678496" cy="12824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72449" y="6520832"/>
            <a:ext cx="18582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spc="600" dirty="0" smtClean="0">
                <a:solidFill>
                  <a:schemeClr val="bg1"/>
                </a:solidFill>
                <a:latin typeface="SanukLF-Regular" pitchFamily="50" charset="0"/>
              </a:rPr>
              <a:t>WWW.AOPA.ORG</a:t>
            </a:r>
            <a:endParaRPr lang="en-US" sz="800" spc="600" dirty="0">
              <a:solidFill>
                <a:schemeClr val="bg1"/>
              </a:solidFill>
              <a:latin typeface="SanukLF-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30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6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4" b="16774"/>
          <a:stretch>
            <a:fillRect/>
          </a:stretch>
        </p:blipFill>
        <p:spPr>
          <a:xfrm>
            <a:off x="6553200" y="4724400"/>
            <a:ext cx="1676400" cy="1143000"/>
          </a:xfrm>
        </p:spPr>
      </p:pic>
      <p:pic>
        <p:nvPicPr>
          <p:cNvPr id="27" name="Picture Placeholder 26"/>
          <p:cNvPicPr>
            <a:picLocks noGrp="1" noChangeAspect="1"/>
          </p:cNvPicPr>
          <p:nvPr>
            <p:ph type="pic" sz="quarter" idx="6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r="1111"/>
          <a:stretch>
            <a:fillRect/>
          </a:stretch>
        </p:blipFill>
        <p:spPr>
          <a:xfrm>
            <a:off x="838200" y="4724400"/>
            <a:ext cx="1676400" cy="1143000"/>
          </a:xfrm>
        </p:spPr>
      </p:pic>
      <p:pic>
        <p:nvPicPr>
          <p:cNvPr id="24" name="Picture Placeholder 23"/>
          <p:cNvPicPr>
            <a:picLocks noGrp="1" noChangeAspect="1"/>
          </p:cNvPicPr>
          <p:nvPr>
            <p:ph type="pic" sz="quarter" idx="6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" r="2216"/>
          <a:stretch>
            <a:fillRect/>
          </a:stretch>
        </p:blipFill>
        <p:spPr/>
      </p:pic>
      <p:pic>
        <p:nvPicPr>
          <p:cNvPr id="17" name="Picture Placeholder 16"/>
          <p:cNvPicPr>
            <a:picLocks noGrp="1" noChangeAspect="1"/>
          </p:cNvPicPr>
          <p:nvPr>
            <p:ph type="pic" sz="quarter" idx="5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" r="3708"/>
          <a:stretch>
            <a:fillRect/>
          </a:stretch>
        </p:blipFill>
        <p:spPr/>
      </p:pic>
      <p:pic>
        <p:nvPicPr>
          <p:cNvPr id="16" name="Picture Placeholder 15"/>
          <p:cNvPicPr>
            <a:picLocks noGrp="1" noChangeAspect="1"/>
          </p:cNvPicPr>
          <p:nvPr>
            <p:ph type="pic" sz="quarter" idx="57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" r="1314"/>
          <a:stretch>
            <a:fillRect/>
          </a:stretch>
        </p:blipFill>
        <p:spPr/>
      </p:pic>
      <p:pic>
        <p:nvPicPr>
          <p:cNvPr id="14" name="Picture Placeholder 13"/>
          <p:cNvPicPr>
            <a:picLocks noGrp="1" noChangeAspect="1"/>
          </p:cNvPicPr>
          <p:nvPr>
            <p:ph type="pic" sz="quarter" idx="56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" r="4817"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sz="quarter" idx="6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" r="4996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60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" r="1207"/>
          <a:stretch>
            <a:fillRect/>
          </a:stretch>
        </p:blipFill>
        <p:spPr/>
      </p:pic>
      <p:pic>
        <p:nvPicPr>
          <p:cNvPr id="5" name="Picture Placeholder 4"/>
          <p:cNvPicPr>
            <a:picLocks noGrp="1" noChangeAspect="1"/>
          </p:cNvPicPr>
          <p:nvPr>
            <p:ph type="pic" sz="quarter" idx="6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" r="958"/>
          <a:stretch>
            <a:fillRect/>
          </a:stretch>
        </p:blipFill>
        <p:spPr/>
      </p:pic>
      <p:pic>
        <p:nvPicPr>
          <p:cNvPr id="108" name="Picture Placeholder 107"/>
          <p:cNvPicPr>
            <a:picLocks noGrp="1" noChangeAspect="1"/>
          </p:cNvPicPr>
          <p:nvPr>
            <p:ph type="pic" sz="quarter" idx="58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" r="1867"/>
          <a:stretch>
            <a:fillRect/>
          </a:stretch>
        </p:blipFill>
        <p:spPr/>
      </p:pic>
      <p:pic>
        <p:nvPicPr>
          <p:cNvPr id="60" name="Picture Placeholder 59"/>
          <p:cNvPicPr>
            <a:picLocks noGrp="1" noChangeAspect="1"/>
          </p:cNvPicPr>
          <p:nvPr>
            <p:ph type="pic" sz="quarter" idx="13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r="2644"/>
          <a:stretch>
            <a:fillRect/>
          </a:stretch>
        </p:blipFill>
        <p:spPr>
          <a:blipFill>
            <a:blip r:embed="rId13"/>
            <a:stretch>
              <a:fillRect/>
            </a:stretch>
          </a:blipFill>
        </p:spPr>
      </p:pic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GA?</a:t>
            </a:r>
            <a:endParaRPr lang="en-US" dirty="0"/>
          </a:p>
        </p:txBody>
      </p:sp>
      <p:sp>
        <p:nvSpPr>
          <p:cNvPr id="83" name="Text Placeholder 82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n-US" dirty="0" smtClean="0"/>
              <a:t>Business flying</a:t>
            </a:r>
            <a:endParaRPr lang="en-US" dirty="0"/>
          </a:p>
        </p:txBody>
      </p:sp>
      <p:sp>
        <p:nvSpPr>
          <p:cNvPr id="84" name="Text Placeholder 83"/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en-US" dirty="0" smtClean="0"/>
              <a:t>Law enforcement</a:t>
            </a:r>
            <a:endParaRPr lang="en-US" dirty="0"/>
          </a:p>
        </p:txBody>
      </p:sp>
      <p:sp>
        <p:nvSpPr>
          <p:cNvPr id="85" name="Text Placeholder 84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en-US" dirty="0" smtClean="0"/>
              <a:t>Firefighting</a:t>
            </a:r>
            <a:endParaRPr lang="en-US" dirty="0"/>
          </a:p>
        </p:txBody>
      </p:sp>
      <p:sp>
        <p:nvSpPr>
          <p:cNvPr id="86" name="Text Placeholder 85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en-US" dirty="0" smtClean="0"/>
              <a:t>Sightseeing</a:t>
            </a:r>
            <a:endParaRPr lang="en-US" dirty="0"/>
          </a:p>
        </p:txBody>
      </p:sp>
      <p:sp>
        <p:nvSpPr>
          <p:cNvPr id="94" name="Text Placeholder 93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r>
              <a:rPr lang="en-US" dirty="0" smtClean="0"/>
              <a:t>Package delivery</a:t>
            </a:r>
            <a:endParaRPr lang="en-US" dirty="0"/>
          </a:p>
        </p:txBody>
      </p:sp>
      <p:sp>
        <p:nvSpPr>
          <p:cNvPr id="95" name="Text Placeholder 94"/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r>
              <a:rPr lang="en-US" dirty="0" smtClean="0"/>
              <a:t>Air ambulance</a:t>
            </a:r>
            <a:endParaRPr lang="en-US" dirty="0"/>
          </a:p>
        </p:txBody>
      </p:sp>
      <p:sp>
        <p:nvSpPr>
          <p:cNvPr id="96" name="Text Placeholder 95"/>
          <p:cNvSpPr>
            <a:spLocks noGrp="1"/>
          </p:cNvSpPr>
          <p:nvPr>
            <p:ph type="body" sz="quarter" idx="65"/>
          </p:nvPr>
        </p:nvSpPr>
        <p:spPr>
          <a:xfrm>
            <a:off x="4648200" y="4114800"/>
            <a:ext cx="1676400" cy="381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News/traffic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reporting</a:t>
            </a:r>
            <a:endParaRPr lang="en-US" dirty="0"/>
          </a:p>
        </p:txBody>
      </p:sp>
      <p:sp>
        <p:nvSpPr>
          <p:cNvPr id="97" name="Text Placeholder 96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en-US" dirty="0" smtClean="0"/>
              <a:t>Agricultural</a:t>
            </a:r>
            <a:endParaRPr lang="en-US" dirty="0"/>
          </a:p>
        </p:txBody>
      </p:sp>
      <p:pic>
        <p:nvPicPr>
          <p:cNvPr id="114" name="Picture Placeholder 113"/>
          <p:cNvPicPr>
            <a:picLocks noGrp="1" noChangeAspect="1"/>
          </p:cNvPicPr>
          <p:nvPr>
            <p:ph type="pic" sz="quarter" idx="67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" r="854"/>
          <a:stretch>
            <a:fillRect/>
          </a:stretch>
        </p:blipFill>
        <p:spPr/>
      </p:pic>
      <p:sp>
        <p:nvSpPr>
          <p:cNvPr id="104" name="Text Placeholder 103"/>
          <p:cNvSpPr>
            <a:spLocks noGrp="1"/>
          </p:cNvSpPr>
          <p:nvPr>
            <p:ph type="body" sz="quarter" idx="73"/>
          </p:nvPr>
        </p:nvSpPr>
        <p:spPr/>
        <p:txBody>
          <a:bodyPr/>
          <a:lstStyle/>
          <a:p>
            <a:r>
              <a:rPr lang="en-US" dirty="0" smtClean="0"/>
              <a:t>Disaster relief</a:t>
            </a:r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914400" y="1752600"/>
            <a:ext cx="7391400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8" name="Text Placeholder 95"/>
          <p:cNvSpPr>
            <a:spLocks noGrp="1"/>
          </p:cNvSpPr>
          <p:nvPr>
            <p:ph type="body" sz="quarter" idx="65"/>
          </p:nvPr>
        </p:nvSpPr>
        <p:spPr>
          <a:xfrm>
            <a:off x="838200" y="5486400"/>
            <a:ext cx="1676400" cy="381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Wildlife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119" name="Text Placeholder 95"/>
          <p:cNvSpPr>
            <a:spLocks noGrp="1"/>
          </p:cNvSpPr>
          <p:nvPr>
            <p:ph type="body" sz="quarter" idx="65"/>
          </p:nvPr>
        </p:nvSpPr>
        <p:spPr>
          <a:xfrm>
            <a:off x="2743200" y="5486400"/>
            <a:ext cx="1676400" cy="381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Recreational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flying</a:t>
            </a:r>
            <a:endParaRPr lang="en-US" dirty="0"/>
          </a:p>
        </p:txBody>
      </p:sp>
      <p:sp>
        <p:nvSpPr>
          <p:cNvPr id="45" name="Text Placeholder 103"/>
          <p:cNvSpPr>
            <a:spLocks noGrp="1"/>
          </p:cNvSpPr>
          <p:nvPr>
            <p:ph type="body" sz="quarter" idx="73"/>
          </p:nvPr>
        </p:nvSpPr>
        <p:spPr>
          <a:xfrm>
            <a:off x="6553200" y="5486400"/>
            <a:ext cx="1676400" cy="381000"/>
          </a:xfrm>
        </p:spPr>
        <p:txBody>
          <a:bodyPr/>
          <a:lstStyle/>
          <a:p>
            <a:r>
              <a:rPr lang="en-US" dirty="0" smtClean="0"/>
              <a:t>Banking/Commerce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67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" r="1212"/>
          <a:stretch>
            <a:fillRect/>
          </a:stretch>
        </p:blipFill>
        <p:spPr/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Flying Safe?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14400" y="2057400"/>
            <a:ext cx="3962400" cy="29198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Pilot training is very rigorous</a:t>
            </a:r>
            <a:endParaRPr lang="en-US" dirty="0"/>
          </a:p>
          <a:p>
            <a:r>
              <a:rPr lang="en-US" dirty="0" smtClean="0"/>
              <a:t>Recurrent training is required by the FAA to maintain and improve skills</a:t>
            </a:r>
            <a:endParaRPr lang="en-US" dirty="0"/>
          </a:p>
          <a:p>
            <a:r>
              <a:rPr lang="en-US" dirty="0" smtClean="0"/>
              <a:t>All aircraft must have an extensive annual inspection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1752600"/>
            <a:ext cx="7391400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80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are GA Pilots?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with a business need, civic duty, or just plain passion for flying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Ordinary people…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990600" y="4724400"/>
            <a:ext cx="3810000" cy="1066800"/>
          </a:xfrm>
        </p:spPr>
        <p:txBody>
          <a:bodyPr tIns="274320" anchor="ctr">
            <a:normAutofit/>
          </a:bodyPr>
          <a:lstStyle/>
          <a:p>
            <a:pPr>
              <a:lnSpc>
                <a:spcPts val="1200"/>
              </a:lnSpc>
            </a:pPr>
            <a:r>
              <a:rPr lang="en-US" sz="2400" dirty="0"/>
              <a:t>Over </a:t>
            </a:r>
            <a:r>
              <a:rPr lang="en-US" sz="4000" dirty="0"/>
              <a:t>600,000 </a:t>
            </a:r>
          </a:p>
          <a:p>
            <a:pPr>
              <a:lnSpc>
                <a:spcPts val="1200"/>
              </a:lnSpc>
            </a:pPr>
            <a:r>
              <a:rPr lang="en-US" sz="1600" dirty="0" smtClean="0"/>
              <a:t>CERTIFICATED PILOTS IN THE U.S</a:t>
            </a:r>
            <a:r>
              <a:rPr lang="en-US" sz="1600" dirty="0"/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1752600"/>
            <a:ext cx="7391400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" r="12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860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Can I Fly?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90599" y="2286000"/>
            <a:ext cx="4038601" cy="25146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dirty="0"/>
              <a:t>GA aircraft come in all shapes and sizes, and can vary in power and performance</a:t>
            </a:r>
            <a:r>
              <a:rPr lang="en-US" dirty="0" smtClean="0"/>
              <a:t>.</a:t>
            </a:r>
            <a:endParaRPr lang="en-US" dirty="0"/>
          </a:p>
          <a:p>
            <a:pPr marL="114300" indent="0">
              <a:spcBef>
                <a:spcPts val="1200"/>
              </a:spcBef>
              <a:buNone/>
            </a:pPr>
            <a:r>
              <a:rPr lang="en-US" sz="2000" dirty="0">
                <a:solidFill>
                  <a:schemeClr val="tx1"/>
                </a:solidFill>
              </a:rPr>
              <a:t>You will probably learn to fly in a small single engine aircraft...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990600" y="4953000"/>
            <a:ext cx="3810000" cy="838200"/>
          </a:xfrm>
        </p:spPr>
        <p:txBody>
          <a:bodyPr tIns="0" bIns="0" anchor="ctr">
            <a:normAutofit/>
          </a:bodyPr>
          <a:lstStyle/>
          <a:p>
            <a:r>
              <a:rPr lang="en-US" sz="2400" dirty="0" smtClean="0"/>
              <a:t>…LIKE THIS ONE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1752600"/>
            <a:ext cx="7391400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Isosceles Triangle 6"/>
          <p:cNvSpPr/>
          <p:nvPr/>
        </p:nvSpPr>
        <p:spPr>
          <a:xfrm rot="5400000">
            <a:off x="4730834" y="5298992"/>
            <a:ext cx="289033" cy="149500"/>
          </a:xfrm>
          <a:prstGeom prst="triangle">
            <a:avLst/>
          </a:prstGeom>
          <a:solidFill>
            <a:srgbClr val="003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0" b="81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119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6" b="9416"/>
          <a:stretch>
            <a:fillRect/>
          </a:stretch>
        </p:blipFill>
        <p:spPr>
          <a:xfrm>
            <a:off x="914400" y="2971800"/>
            <a:ext cx="7315200" cy="22098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About Something Fast?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7"/>
          </p:nvPr>
        </p:nvSpPr>
        <p:spPr>
          <a:xfrm>
            <a:off x="762000" y="2286000"/>
            <a:ext cx="7620000" cy="10668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2200" dirty="0"/>
              <a:t>And someday, you can be soaring across the </a:t>
            </a:r>
            <a:r>
              <a:rPr lang="en-US" sz="2200" dirty="0" smtClean="0"/>
              <a:t>country in this</a:t>
            </a:r>
            <a:endParaRPr lang="en-US" sz="2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14400" y="1752600"/>
            <a:ext cx="7391400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76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Not A Blimp?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7"/>
          </p:nvPr>
        </p:nvSpPr>
        <p:spPr>
          <a:xfrm>
            <a:off x="914400" y="2286000"/>
            <a:ext cx="7315200" cy="10668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2200" dirty="0"/>
              <a:t>The MetLife blimp needs </a:t>
            </a:r>
            <a:r>
              <a:rPr lang="en-US" sz="2200" dirty="0" smtClean="0"/>
              <a:t>pilots, </a:t>
            </a:r>
            <a:r>
              <a:rPr lang="en-US" sz="2200" dirty="0"/>
              <a:t>too!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914400" y="1752600"/>
            <a:ext cx="7391400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0" b="9310"/>
          <a:stretch>
            <a:fillRect/>
          </a:stretch>
        </p:blipFill>
        <p:spPr>
          <a:xfrm>
            <a:off x="914400" y="2971800"/>
            <a:ext cx="7315200" cy="2209800"/>
          </a:xfrm>
        </p:spPr>
      </p:pic>
    </p:spTree>
    <p:extLst>
      <p:ext uri="{BB962C8B-B14F-4D97-AF65-F5344CB8AC3E}">
        <p14:creationId xmlns:p14="http://schemas.microsoft.com/office/powerpoint/2010/main" val="15050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Can I Fly?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90599" y="2286000"/>
            <a:ext cx="2743201" cy="31242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dirty="0" smtClean="0"/>
              <a:t>Of the more </a:t>
            </a:r>
            <a:r>
              <a:rPr lang="en-US" dirty="0"/>
              <a:t>than </a:t>
            </a:r>
            <a:r>
              <a:rPr lang="en-US" dirty="0">
                <a:solidFill>
                  <a:schemeClr val="tx1"/>
                </a:solidFill>
              </a:rPr>
              <a:t>5,000</a:t>
            </a:r>
            <a:r>
              <a:rPr lang="en-US" dirty="0"/>
              <a:t> public airports in the U.S., </a:t>
            </a:r>
            <a:r>
              <a:rPr lang="en-US" dirty="0" smtClean="0"/>
              <a:t>only </a:t>
            </a:r>
            <a:r>
              <a:rPr lang="en-US" dirty="0">
                <a:solidFill>
                  <a:schemeClr val="tx1"/>
                </a:solidFill>
              </a:rPr>
              <a:t>500</a:t>
            </a:r>
            <a:r>
              <a:rPr lang="en-US" dirty="0"/>
              <a:t> have airline service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1752600"/>
            <a:ext cx="7391400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057400"/>
            <a:ext cx="4702302" cy="353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OPA">
      <a:dk1>
        <a:srgbClr val="1E1E1E"/>
      </a:dk1>
      <a:lt1>
        <a:srgbClr val="FFFFFF"/>
      </a:lt1>
      <a:dk2>
        <a:srgbClr val="003B75"/>
      </a:dk2>
      <a:lt2>
        <a:srgbClr val="666666"/>
      </a:lt2>
      <a:accent1>
        <a:srgbClr val="0075CC"/>
      </a:accent1>
      <a:accent2>
        <a:srgbClr val="003B75"/>
      </a:accent2>
      <a:accent3>
        <a:srgbClr val="BD3632"/>
      </a:accent3>
      <a:accent4>
        <a:srgbClr val="666666"/>
      </a:accent4>
      <a:accent5>
        <a:srgbClr val="1E1E1E"/>
      </a:accent5>
      <a:accent6>
        <a:srgbClr val="ADBAC9"/>
      </a:accent6>
      <a:hlink>
        <a:srgbClr val="BD3632"/>
      </a:hlink>
      <a:folHlink>
        <a:srgbClr val="BD3632"/>
      </a:folHlink>
    </a:clrScheme>
    <a:fontScheme name="Custom 1">
      <a:majorFont>
        <a:latin typeface="SanukLF-Bold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500</Words>
  <Application>Microsoft Office PowerPoint</Application>
  <PresentationFormat>On-screen Show (4:3)</PresentationFormat>
  <Paragraphs>106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Your Future In Aviation </vt:lpstr>
      <vt:lpstr>What is GA?</vt:lpstr>
      <vt:lpstr>What is GA?</vt:lpstr>
      <vt:lpstr>Is Flying Safe?</vt:lpstr>
      <vt:lpstr>Who are GA Pilots?</vt:lpstr>
      <vt:lpstr>What Can I Fly?</vt:lpstr>
      <vt:lpstr>How About Something Fast?</vt:lpstr>
      <vt:lpstr>Why Not A Blimp?</vt:lpstr>
      <vt:lpstr>Where Can I Fly?</vt:lpstr>
      <vt:lpstr>What Can I Expect to Find at an Airport?</vt:lpstr>
      <vt:lpstr>Flying for Fun</vt:lpstr>
      <vt:lpstr>How About a Career in Aviation?</vt:lpstr>
      <vt:lpstr>What Kinds of Aviation Jobs are Available?</vt:lpstr>
      <vt:lpstr>What Kinds of Aviation Jobs are Available?</vt:lpstr>
      <vt:lpstr>What Kinds of Aviation Jobs are Available?</vt:lpstr>
      <vt:lpstr>What Kinds of GA Jobs Are Available?</vt:lpstr>
      <vt:lpstr>What Kinds of Aviation Jobs are Available?</vt:lpstr>
      <vt:lpstr>What Kinds of Aviation Jobs are Available?</vt:lpstr>
      <vt:lpstr>How Can I Work Toward a  Career in Aviation?</vt:lpstr>
      <vt:lpstr>I Think I Might Like to Learn to Fly …Now What?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Wood Street</dc:creator>
  <cp:lastModifiedBy>Rabil, Will</cp:lastModifiedBy>
  <cp:revision>113</cp:revision>
  <dcterms:created xsi:type="dcterms:W3CDTF">2013-01-11T18:34:43Z</dcterms:created>
  <dcterms:modified xsi:type="dcterms:W3CDTF">2013-07-11T19:12:45Z</dcterms:modified>
</cp:coreProperties>
</file>