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7"/>
  </p:notesMasterIdLst>
  <p:handoutMasterIdLst>
    <p:handoutMasterId r:id="rId38"/>
  </p:handoutMasterIdLst>
  <p:sldIdLst>
    <p:sldId id="273"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88" r:id="rId34"/>
    <p:sldId id="319" r:id="rId35"/>
    <p:sldId id="321" r:id="rId36"/>
  </p:sldIdLst>
  <p:sldSz cx="12192000" cy="6858000"/>
  <p:notesSz cx="6858000" cy="9296400"/>
  <p:custDataLst>
    <p:tags r:id="rId39"/>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88"/>
            <p14:sldId id="319"/>
            <p14:sldId id="321"/>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63949" autoAdjust="0"/>
  </p:normalViewPr>
  <p:slideViewPr>
    <p:cSldViewPr snapToGrid="0">
      <p:cViewPr varScale="1">
        <p:scale>
          <a:sx n="70" d="100"/>
          <a:sy n="70" d="100"/>
        </p:scale>
        <p:origin x="2184" y="78"/>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spPr>
        <a:noFill/>
        <a:ln w="25400">
          <a:noFill/>
        </a:ln>
      </c:spPr>
    </c:backWall>
    <c:plotArea>
      <c:layout/>
      <c:bar3DChart>
        <c:barDir val="col"/>
        <c:grouping val="stacked"/>
        <c:varyColors val="0"/>
        <c:ser>
          <c:idx val="0"/>
          <c:order val="0"/>
          <c:invertIfNegative val="0"/>
          <c:cat>
            <c:multiLvlStrRef>
              <c:f>Sheet1!$B$1:$L$3</c:f>
              <c:multiLvlStrCache>
                <c:ptCount val="11"/>
                <c:lvl>
                  <c:pt idx="0">
                    <c:v>Maneuvering</c:v>
                  </c:pt>
                  <c:pt idx="1">
                    <c:v>Approach</c:v>
                  </c:pt>
                  <c:pt idx="2">
                    <c:v>En route</c:v>
                  </c:pt>
                  <c:pt idx="3">
                    <c:v>Init. Climb</c:v>
                  </c:pt>
                  <c:pt idx="4">
                    <c:v>Unknown</c:v>
                  </c:pt>
                  <c:pt idx="5">
                    <c:v>Take Off</c:v>
                  </c:pt>
                  <c:pt idx="6">
                    <c:v>Uncontrolled Descent</c:v>
                  </c:pt>
                  <c:pt idx="7">
                    <c:v>Landing</c:v>
                  </c:pt>
                  <c:pt idx="8">
                    <c:v>Emer. Descent</c:v>
                  </c:pt>
                  <c:pt idx="9">
                    <c:v>Emer. Landing</c:v>
                  </c:pt>
                  <c:pt idx="10">
                    <c:v>Emer. After T.O.</c:v>
                  </c:pt>
                </c:lvl>
                <c:lvl>
                  <c:pt idx="0">
                    <c:v>LOC Accidents 10-Year Period</c:v>
                  </c:pt>
                </c:lvl>
              </c:multiLvlStrCache>
            </c:multiLvlStrRef>
          </c:cat>
          <c:val>
            <c:numRef>
              <c:f>Sheet1!$B$4:$L$4</c:f>
              <c:numCache>
                <c:formatCode>General</c:formatCode>
                <c:ptCount val="11"/>
                <c:pt idx="0">
                  <c:v>310</c:v>
                </c:pt>
                <c:pt idx="1">
                  <c:v>225</c:v>
                </c:pt>
                <c:pt idx="2">
                  <c:v>215</c:v>
                </c:pt>
                <c:pt idx="3">
                  <c:v>170</c:v>
                </c:pt>
                <c:pt idx="4">
                  <c:v>146</c:v>
                </c:pt>
                <c:pt idx="5">
                  <c:v>65</c:v>
                </c:pt>
                <c:pt idx="6">
                  <c:v>50</c:v>
                </c:pt>
                <c:pt idx="7">
                  <c:v>35</c:v>
                </c:pt>
                <c:pt idx="8">
                  <c:v>25</c:v>
                </c:pt>
                <c:pt idx="9">
                  <c:v>10</c:v>
                </c:pt>
                <c:pt idx="10">
                  <c:v>10</c:v>
                </c:pt>
              </c:numCache>
            </c:numRef>
          </c:val>
          <c:extLst>
            <c:ext xmlns:c16="http://schemas.microsoft.com/office/drawing/2014/chart" uri="{C3380CC4-5D6E-409C-BE32-E72D297353CC}">
              <c16:uniqueId val="{00000000-9BC5-4529-B6FC-5F7D2EF951FE}"/>
            </c:ext>
          </c:extLst>
        </c:ser>
        <c:dLbls>
          <c:showLegendKey val="0"/>
          <c:showVal val="0"/>
          <c:showCatName val="0"/>
          <c:showSerName val="0"/>
          <c:showPercent val="0"/>
          <c:showBubbleSize val="0"/>
        </c:dLbls>
        <c:gapWidth val="150"/>
        <c:shape val="box"/>
        <c:axId val="52966912"/>
        <c:axId val="52968448"/>
        <c:axId val="0"/>
      </c:bar3DChart>
      <c:catAx>
        <c:axId val="52966912"/>
        <c:scaling>
          <c:orientation val="minMax"/>
        </c:scaling>
        <c:delete val="0"/>
        <c:axPos val="b"/>
        <c:numFmt formatCode="General" sourceLinked="0"/>
        <c:majorTickMark val="out"/>
        <c:minorTickMark val="none"/>
        <c:tickLblPos val="nextTo"/>
        <c:crossAx val="52968448"/>
        <c:crosses val="autoZero"/>
        <c:auto val="1"/>
        <c:lblAlgn val="ctr"/>
        <c:lblOffset val="100"/>
        <c:noMultiLvlLbl val="0"/>
      </c:catAx>
      <c:valAx>
        <c:axId val="52968448"/>
        <c:scaling>
          <c:orientation val="minMax"/>
        </c:scaling>
        <c:delete val="0"/>
        <c:axPos val="l"/>
        <c:majorGridlines/>
        <c:numFmt formatCode="General" sourceLinked="1"/>
        <c:majorTickMark val="out"/>
        <c:minorTickMark val="none"/>
        <c:tickLblPos val="nextTo"/>
        <c:crossAx val="5296691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0.24318</cdr:x>
      <cdr:y>0.116</cdr:y>
    </cdr:from>
    <cdr:to>
      <cdr:x>0.3189</cdr:x>
      <cdr:y>0.1788</cdr:y>
    </cdr:to>
    <cdr:cxnSp macro="">
      <cdr:nvCxnSpPr>
        <cdr:cNvPr id="3" name="Straight Arrow Connector 2">
          <a:extLst xmlns:a="http://schemas.openxmlformats.org/drawingml/2006/main">
            <a:ext uri="{FF2B5EF4-FFF2-40B4-BE49-F238E27FC236}">
              <a16:creationId xmlns:a16="http://schemas.microsoft.com/office/drawing/2014/main" id="{D6FD8EC6-FA0F-BD65-24B9-0654EEC14402}"/>
            </a:ext>
          </a:extLst>
        </cdr:cNvPr>
        <cdr:cNvCxnSpPr/>
      </cdr:nvCxnSpPr>
      <cdr:spPr bwMode="auto">
        <a:xfrm xmlns:a="http://schemas.openxmlformats.org/drawingml/2006/main" flipV="1">
          <a:off x="1957615" y="509360"/>
          <a:ext cx="609600" cy="275772"/>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Times New Roman" pitchFamily="18" charset="0"/>
                <a:ea typeface="+mn-ea"/>
                <a:cs typeface="+mn-cs"/>
              </a:rPr>
              <a:t>2023/10-29-300(I)PP  </a:t>
            </a:r>
            <a:r>
              <a:rPr lang="en-US" dirty="0">
                <a:latin typeface="Times New Roman" pitchFamily="18" charset="0"/>
                <a:ea typeface="ＭＳ Ｐゴシック" pitchFamily="34" charset="-128"/>
              </a:rPr>
              <a:t>Original Author: J. Steuernagle March 2017 POC: K. CloverAFS-850 Operations Lead Office 562-888-2020  Revised by John Steuernagle April 2025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a:latin typeface="Times New Roman" pitchFamily="18" charset="0"/>
              <a:ea typeface="ＭＳ Ｐゴシック" pitchFamily="34" charset="-128"/>
            </a:endParaRPr>
          </a:p>
          <a:p>
            <a:pPr eaLnBrk="1" hangingPunct="1"/>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This is the title slide </a:t>
            </a:r>
            <a:r>
              <a:rPr lang="en-US" b="0" i="1" dirty="0">
                <a:latin typeface="Times New Roman" pitchFamily="18" charset="0"/>
                <a:ea typeface="ＭＳ Ｐゴシック" pitchFamily="34" charset="-128"/>
              </a:rPr>
              <a:t>for </a:t>
            </a:r>
            <a:r>
              <a:rPr lang="en-US" b="1" i="1" dirty="0">
                <a:latin typeface="Times New Roman" pitchFamily="18" charset="0"/>
                <a:ea typeface="ＭＳ Ｐゴシック" pitchFamily="34" charset="-128"/>
              </a:rPr>
              <a:t>Stabilized Approach and Go-around.</a:t>
            </a:r>
            <a:endParaRPr lang="en-US"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Presentation notes  (stage direction and  presentation suggestions) will be preceded by a  </a:t>
            </a:r>
            <a:r>
              <a:rPr lang="en-US" b="1" dirty="0">
                <a:latin typeface="Times New Roman" pitchFamily="18" charset="0"/>
                <a:ea typeface="ＭＳ Ｐゴシック" pitchFamily="34" charset="-128"/>
              </a:rPr>
              <a:t>Bold header: </a:t>
            </a:r>
            <a:r>
              <a:rPr lang="en-US" i="1" dirty="0">
                <a:latin typeface="Times New Roman" pitchFamily="18" charset="0"/>
                <a:ea typeface="ＭＳ Ｐゴシック" pitchFamily="34" charset="-128"/>
              </a:rPr>
              <a:t>the notes themselves will be in Italic fonts.  </a:t>
            </a:r>
          </a:p>
          <a:p>
            <a:pPr eaLnBrk="1" hangingPunct="1"/>
            <a:endParaRPr lang="en-US" i="1" dirty="0">
              <a:latin typeface="Times New Roman" pitchFamily="18" charset="0"/>
              <a:ea typeface="ＭＳ Ｐゴシック" pitchFamily="34" charset="-128"/>
            </a:endParaRPr>
          </a:p>
          <a:p>
            <a:pPr eaLnBrk="1" hangingPunct="1"/>
            <a:r>
              <a:rPr lang="en-US" b="1" i="1" dirty="0">
                <a:latin typeface="Times New Roman" pitchFamily="18" charset="0"/>
                <a:ea typeface="ＭＳ Ｐゴシック" pitchFamily="34" charset="-128"/>
              </a:rPr>
              <a:t>Program control instructions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endParaRPr lang="en-US" b="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I know we cited some general performance numbers in the previous slides but what speeds and configurations do you use for your flying machine?</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Obviously, the place to go is the POH.  You’ll want to study your performance charts, speeds for safe operation, systems, and emergency procedures.</a:t>
            </a:r>
          </a:p>
          <a:p>
            <a:r>
              <a:rPr lang="en-US" altLang="en-US" dirty="0">
                <a:latin typeface="Times New Roman" pitchFamily="18" charset="0"/>
                <a:ea typeface="ＭＳ Ｐゴシック" pitchFamily="34" charset="-128"/>
              </a:rPr>
              <a:t>Have your speeds and configurations data memorized so you don’t have to check the book in the middle of a high workload evolution.</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538E39-76E0-4903-B08E-F5CEC29062D5}" type="slidenum">
              <a:rPr lang="en-US" altLang="en-US" sz="1200" smtClean="0">
                <a:latin typeface="Times New Roman" pitchFamily="18" charset="0"/>
              </a:rPr>
              <a:pP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134298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Excessive speed, excessive altitude, and the necessity for maneuvering can all contribute to a de-stabilized approach.</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Obviously entering the pattern at 150 knots or just above stall speed, or 1000 feet above the pattern altitude, or major heading changes make a stabilized approach unlikely if not impossible.  But how often have you heard this from a tower?  </a:t>
            </a:r>
            <a:r>
              <a:rPr lang="en-US" altLang="en-US" b="1" dirty="0">
                <a:latin typeface="Times New Roman" pitchFamily="18" charset="0"/>
                <a:ea typeface="ＭＳ Ｐゴシック" pitchFamily="34" charset="-128"/>
              </a:rPr>
              <a:t>(Click)  </a:t>
            </a:r>
            <a:r>
              <a:rPr lang="en-US" altLang="en-US" dirty="0">
                <a:latin typeface="Times New Roman" pitchFamily="18" charset="0"/>
                <a:ea typeface="ＭＳ Ｐゴシック" pitchFamily="34" charset="-128"/>
              </a:rPr>
              <a:t>“Cessna 43 Kilo Charlie keep your speed up to the marker.  Faster traffic to follow.”  Or how about this?  “Piper 312 Victor Papa make an S Turn on final.  Traffic departing.”  Or how about a Bonanza following a J3 Cub on final at a non-towered airport?</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ATC and other traffic in the vicinity can destabilize your approach if you let them.  If following traffic or complying with ATC instructions will destabilize your flight it’s time to exercise your pilot in command responsibility;  say, “unable” and make another plan.  </a:t>
            </a: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Presentation note:  </a:t>
            </a:r>
            <a:r>
              <a:rPr lang="en-US" altLang="en-US" dirty="0">
                <a:latin typeface="Times New Roman" pitchFamily="18" charset="0"/>
                <a:ea typeface="ＭＳ Ｐゴシック" pitchFamily="34" charset="-128"/>
              </a:rPr>
              <a:t>Discuss these and other situations that might lead to an un stabilized approach.  Ask the audience how they cope with de stabilizing circumstances.  How many have exercised their pilot in command authority to say, “unable”</a:t>
            </a: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815A710-C823-4B1E-A8FA-DE5C8A50AD0B}" type="slidenum">
              <a:rPr lang="en-US" altLang="en-US" sz="1200" smtClean="0">
                <a:latin typeface="Times New Roman" pitchFamily="18" charset="0"/>
              </a:rPr>
              <a:pP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92512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Let’s face it.  It’s hard to say unable.  Pilots need to have a good self image in order to do what we do, and we care a lot about how others see us.  We take justified pride in our skills and competencies that enable us to be adaptable and accommodating; to rise to the occasion if need be.  We’re also mission oriented, and we’ll do almost anything to, “get er done.”</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That’s a formula for success – most of the time – but as the song says, “you’ve got to know when to hold em, know when to fold em, know when to walk away, and know when to run.”  It’s fine to be all of these things but when your approach is becoming unstable, it’s time to Get out of Dodge.  There’s no shame in missing an approach or going around.  Great pilots anticipate the need and they do it frequently</a:t>
            </a:r>
            <a:r>
              <a:rPr lang="en-US" altLang="en-US" b="1" dirty="0">
                <a:latin typeface="Times New Roman" pitchFamily="18" charset="0"/>
                <a:ea typeface="ＭＳ Ｐゴシック" pitchFamily="34" charset="-128"/>
              </a:rPr>
              <a:t>. </a:t>
            </a: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Presentation note:  </a:t>
            </a:r>
            <a:r>
              <a:rPr lang="en-US" altLang="en-US" dirty="0">
                <a:latin typeface="Times New Roman" pitchFamily="18" charset="0"/>
                <a:ea typeface="ＭＳ Ｐゴシック" pitchFamily="34" charset="-128"/>
              </a:rPr>
              <a:t>Discuss pressures to succeed and salvage the approach and how the audience deals with them.  Then ……..</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Oddly enough, flight instructors can be a part of the problem and here’s how that works.</a:t>
            </a: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28FBAA3-5FCC-4A79-8AE4-45CC7A448598}" type="slidenum">
              <a:rPr lang="en-US" altLang="en-US" sz="1200" smtClean="0">
                <a:latin typeface="Times New Roman" pitchFamily="18" charset="0"/>
              </a:rPr>
              <a:pPr eaLnBrk="1" hangingPunct="1"/>
              <a:t>12</a:t>
            </a:fld>
            <a:endParaRPr lang="en-US" altLang="en-US" sz="1200" dirty="0">
              <a:latin typeface="Times New Roman" pitchFamily="18" charset="0"/>
            </a:endParaRPr>
          </a:p>
        </p:txBody>
      </p:sp>
    </p:spTree>
    <p:extLst>
      <p:ext uri="{BB962C8B-B14F-4D97-AF65-F5344CB8AC3E}">
        <p14:creationId xmlns:p14="http://schemas.microsoft.com/office/powerpoint/2010/main" val="277235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Let’s face it – Instructors are very good plane handlers.  They can easily salvage a student-induced de stabilized approach and make a perfect landing – usually.  </a:t>
            </a:r>
            <a:r>
              <a:rPr lang="en-US" altLang="en-US" b="1" dirty="0">
                <a:latin typeface="Times New Roman" pitchFamily="18" charset="0"/>
                <a:ea typeface="ＭＳ Ｐゴシック" pitchFamily="34" charset="-128"/>
              </a:rPr>
              <a:t>(Click)</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When we take control, we salvage the situation, saving time and money.  We get the airplane back on time for the next student.  Our performance definitely impresses our students and, with luck, even the boss. </a:t>
            </a:r>
            <a:r>
              <a:rPr lang="en-US" altLang="en-US" b="1" dirty="0">
                <a:latin typeface="Times New Roman" pitchFamily="18" charset="0"/>
                <a:ea typeface="ＭＳ Ｐゴシック" pitchFamily="34" charset="-128"/>
              </a:rPr>
              <a:t>(Click)</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But it’s sending the wrong message.  Watching us fix a problem they’ve created, students begin to believe that, with the right skills, they can fix anything, and they look forward to the day when they can equal their instructor’s skill.  Many students believe they’ll get there sometime next week.</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Your students will get into impossible situations, and you’ll want to take over, but you do them a disservice if you fix the problem.  Allow them to analyze the situation, miss the approach, or go around and when they do that; reward them for excellent aeronautical decision making.  </a:t>
            </a:r>
            <a:r>
              <a:rPr lang="en-US" altLang="en-US" b="1" dirty="0">
                <a:latin typeface="Times New Roman" pitchFamily="18" charset="0"/>
                <a:ea typeface="ＭＳ Ｐゴシック" pitchFamily="34" charset="-128"/>
              </a:rPr>
              <a:t>  </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B6EC58-1DD0-4B8A-8AAA-328ED2D33C00}" type="slidenum">
              <a:rPr lang="en-US" altLang="en-US" sz="1200" smtClean="0">
                <a:latin typeface="Times New Roman" pitchFamily="18" charset="0"/>
              </a:rPr>
              <a:pPr eaLnBrk="1" hangingPunct="1"/>
              <a:t>13</a:t>
            </a:fld>
            <a:endParaRPr lang="en-US" altLang="en-US" sz="1200" dirty="0">
              <a:latin typeface="Times New Roman" pitchFamily="18" charset="0"/>
            </a:endParaRPr>
          </a:p>
        </p:txBody>
      </p:sp>
    </p:spTree>
    <p:extLst>
      <p:ext uri="{BB962C8B-B14F-4D97-AF65-F5344CB8AC3E}">
        <p14:creationId xmlns:p14="http://schemas.microsoft.com/office/powerpoint/2010/main" val="428176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So, when do I go around?   </a:t>
            </a:r>
            <a:r>
              <a:rPr lang="en-US" altLang="en-US" b="1" dirty="0">
                <a:latin typeface="Times New Roman" pitchFamily="18" charset="0"/>
                <a:ea typeface="ＭＳ Ｐゴシック" pitchFamily="34" charset="-128"/>
              </a:rPr>
              <a:t>(Click)</a:t>
            </a:r>
          </a:p>
          <a:p>
            <a:endParaRPr lang="en-US" altLang="en-US" b="1"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If you’re at or below 1000 ft IFR – or 500 ft VFR and the approach isn’t stabile, it’s time to miss the approach or go around. </a:t>
            </a:r>
            <a:r>
              <a:rPr lang="en-US" altLang="en-US" b="1" dirty="0">
                <a:latin typeface="Times New Roman" pitchFamily="18" charset="0"/>
                <a:ea typeface="ＭＳ Ｐゴシック" pitchFamily="34" charset="-128"/>
              </a:rPr>
              <a:t>(Click)</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Likewise, if the runway you’re approaching is out of service or there’s traffic on it that won’t be clear when you get there it’s also time to go around. </a:t>
            </a:r>
            <a:r>
              <a:rPr lang="en-US" altLang="en-US" b="1" dirty="0">
                <a:latin typeface="Times New Roman" pitchFamily="18" charset="0"/>
                <a:ea typeface="ＭＳ Ｐゴシック" pitchFamily="34" charset="-128"/>
              </a:rPr>
              <a:t>(Click)</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Whatever the situation, the earlier you make the go around decision the easier it will be and once you’ve decided to go around; stick to that decision.  Changing your</a:t>
            </a:r>
          </a:p>
          <a:p>
            <a:r>
              <a:rPr lang="en-US" altLang="en-US" dirty="0">
                <a:latin typeface="Times New Roman" pitchFamily="18" charset="0"/>
                <a:ea typeface="ＭＳ Ｐゴシック" pitchFamily="34" charset="-128"/>
              </a:rPr>
              <a:t>mind after you’ve started the maneuver is bound to be destabilizing and you’re too close to the ground for that.   </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DBB7736-3B14-4059-882D-6B930F8E2C47}" type="slidenum">
              <a:rPr lang="en-US" altLang="en-US" sz="1200" smtClean="0">
                <a:latin typeface="Times New Roman" pitchFamily="18" charset="0"/>
              </a:rPr>
              <a:pPr eaLnBrk="1" hangingPunct="1"/>
              <a:t>14</a:t>
            </a:fld>
            <a:endParaRPr lang="en-US" altLang="en-US" sz="1200" dirty="0">
              <a:latin typeface="Times New Roman" pitchFamily="18" charset="0"/>
            </a:endParaRPr>
          </a:p>
        </p:txBody>
      </p:sp>
    </p:spTree>
    <p:extLst>
      <p:ext uri="{BB962C8B-B14F-4D97-AF65-F5344CB8AC3E}">
        <p14:creationId xmlns:p14="http://schemas.microsoft.com/office/powerpoint/2010/main" val="368451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When missing an approach or going around you’re usually pretty close to the ground so your first priority is to maintain aircraft control.  Arrest your descent, apply power to maintain altitude or climb as appropriate, and configure the airplane for climb or level flight.</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999F90-3A25-401D-817A-2F86D6A5E58D}" type="slidenum">
              <a:rPr lang="en-US" altLang="en-US" sz="1200" smtClean="0">
                <a:latin typeface="Times New Roman" pitchFamily="18" charset="0"/>
              </a:rPr>
              <a:pPr eaLnBrk="1" hangingPunct="1"/>
              <a:t>15</a:t>
            </a:fld>
            <a:endParaRPr lang="en-US" altLang="en-US" sz="1200" dirty="0">
              <a:latin typeface="Times New Roman" pitchFamily="18" charset="0"/>
            </a:endParaRPr>
          </a:p>
        </p:txBody>
      </p:sp>
    </p:spTree>
    <p:extLst>
      <p:ext uri="{BB962C8B-B14F-4D97-AF65-F5344CB8AC3E}">
        <p14:creationId xmlns:p14="http://schemas.microsoft.com/office/powerpoint/2010/main" val="247521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With the aircraft under control and not descending it’s time to navigate.  If you’re IFR, continue to the missed approach point and then either fly the published missed approach procedure or follow ATC instructions.</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VFR - continue to the runway threshold  while climbing to pattern altitude then either maneuver to remain in or reenter the pattern or follow ATC instructions as appropriate.</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26B07DB-777B-4021-9219-445756FBB65C}" type="slidenum">
              <a:rPr lang="en-US" altLang="en-US" sz="1200" smtClean="0">
                <a:latin typeface="Times New Roman" pitchFamily="18" charset="0"/>
              </a:rPr>
              <a:pPr eaLnBrk="1" hangingPunct="1"/>
              <a:t>16</a:t>
            </a:fld>
            <a:endParaRPr lang="en-US" altLang="en-US" sz="1200" dirty="0">
              <a:latin typeface="Times New Roman" pitchFamily="18" charset="0"/>
            </a:endParaRPr>
          </a:p>
        </p:txBody>
      </p:sp>
    </p:spTree>
    <p:extLst>
      <p:ext uri="{BB962C8B-B14F-4D97-AF65-F5344CB8AC3E}">
        <p14:creationId xmlns:p14="http://schemas.microsoft.com/office/powerpoint/2010/main" val="112119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When we’re satisfied, we’re safely aviating and navigating it’s time to let other folks in on our plans.  Communicate your intentions to ATC if IFR or in a towered environment.  IFR operations to non-towered airports require a call to ATC and perhaps a call on the common traffic advisory frequency.</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VFR will be one call only on the tower frequency or local traffic advisory frequency as appropriate.</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0BD3D2-8777-4209-A129-F854A26D6B6B}" type="slidenum">
              <a:rPr lang="en-US" altLang="en-US" sz="1200" smtClean="0">
                <a:latin typeface="Times New Roman" pitchFamily="18" charset="0"/>
              </a:rPr>
              <a:pPr eaLnBrk="1" hangingPunct="1"/>
              <a:t>17</a:t>
            </a:fld>
            <a:endParaRPr lang="en-US" altLang="en-US" sz="1200" dirty="0">
              <a:latin typeface="Times New Roman" pitchFamily="18" charset="0"/>
            </a:endParaRPr>
          </a:p>
        </p:txBody>
      </p:sp>
    </p:spTree>
    <p:extLst>
      <p:ext uri="{BB962C8B-B14F-4D97-AF65-F5344CB8AC3E}">
        <p14:creationId xmlns:p14="http://schemas.microsoft.com/office/powerpoint/2010/main" val="234183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For many years we’ve been developing automation for general aviation pilots and we’ve encouraged pilots to use it.  That’s led to a reduced “hands on” workload and increased situational awareness.  Those are good things.  But paradoxically, reliance on automation is beginning to erode basic pilot skills and, when the situation calls for pilots to take over, they’re often not performing as well as they would have if they were hand flying all along.  </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We recommend that pilots be familiar with and comfortable in operating all the automation in the airplanes they fly.  But we also recommend that they practice hand flying regularly so, when the occasion arises, they’ll be on top of their game.  </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This is a good subject to explore in refresher training.  </a:t>
            </a: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 Poll audience as to what sort of instrumentation they’re flying.  If there are glass cockpit aviators in the audience, ask them to talk about their hand flying experience and what ratio of hand to automated flying they recommend.</a:t>
            </a:r>
            <a:endParaRPr lang="en-US" altLang="en-US" dirty="0">
              <a:latin typeface="Times New Roman" pitchFamily="18" charset="0"/>
              <a:ea typeface="ＭＳ Ｐゴシック" pitchFamily="34" charset="-128"/>
            </a:endParaRP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74D0154-EEC7-4114-B925-50ADE1E87C09}" type="slidenum">
              <a:rPr lang="en-US" altLang="en-US" sz="1200" smtClean="0">
                <a:latin typeface="Times New Roman" pitchFamily="18" charset="0"/>
              </a:rPr>
              <a:pPr eaLnBrk="1" hangingPunct="1"/>
              <a:t>18</a:t>
            </a:fld>
            <a:endParaRPr lang="en-US" altLang="en-US" sz="1200" dirty="0">
              <a:latin typeface="Times New Roman" pitchFamily="18" charset="0"/>
            </a:endParaRPr>
          </a:p>
        </p:txBody>
      </p:sp>
    </p:spTree>
    <p:extLst>
      <p:ext uri="{BB962C8B-B14F-4D97-AF65-F5344CB8AC3E}">
        <p14:creationId xmlns:p14="http://schemas.microsoft.com/office/powerpoint/2010/main" val="2998985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we have a great avionics suite and autopilot doesn’t mean we can neglect our hand-flying skills.  They may be needed at any time so </a:t>
            </a:r>
          </a:p>
          <a:p>
            <a:r>
              <a:rPr lang="en-US" dirty="0"/>
              <a:t>it</a:t>
            </a:r>
            <a:r>
              <a:rPr lang="en-US" baseline="0" dirty="0"/>
              <a:t> makes sense to keep them honed.  We encourage pilots to hand-fly departures, climbs, descents, and arrivals regularly. </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00552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a:latin typeface="Times New Roman" pitchFamily="18" charset="0"/>
              <a:ea typeface="ＭＳ Ｐゴシック" pitchFamily="34" charset="-128"/>
            </a:endParaRPr>
          </a:p>
          <a:p>
            <a:r>
              <a:rPr lang="en-US" altLang="en-US" i="1" dirty="0">
                <a:latin typeface="Times New Roman" pitchFamily="18" charset="0"/>
                <a:ea typeface="ＭＳ Ｐゴシック" pitchFamily="34" charset="-128"/>
              </a:rPr>
              <a:t>You can add slides after this one to fit your situation. </a:t>
            </a:r>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i="1" dirty="0">
              <a:latin typeface="Times New Roman" pitchFamily="18" charset="0"/>
              <a:ea typeface="ＭＳ Ｐゴシック" pitchFamily="34" charset="-128"/>
            </a:endParaRPr>
          </a:p>
          <a:p>
            <a:endParaRPr lang="en-US" altLang="en-US" i="1" dirty="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dirty="0">
              <a:latin typeface="Times New Roman" pitchFamily="18" charset="0"/>
            </a:endParaRPr>
          </a:p>
        </p:txBody>
      </p:sp>
    </p:spTree>
    <p:extLst>
      <p:ext uri="{BB962C8B-B14F-4D97-AF65-F5344CB8AC3E}">
        <p14:creationId xmlns:p14="http://schemas.microsoft.com/office/powerpoint/2010/main" val="258179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Finally, here are some tips and tricks to help you avoid a loss of control accident:  </a:t>
            </a:r>
            <a:r>
              <a:rPr lang="en-US" altLang="en-US" b="1" dirty="0">
                <a:latin typeface="Times New Roman" pitchFamily="18" charset="0"/>
                <a:ea typeface="ＭＳ Ｐゴシック" pitchFamily="34" charset="-128"/>
              </a:rPr>
              <a:t>(Click)</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Plan to miss or go around</a:t>
            </a:r>
          </a:p>
          <a:p>
            <a:r>
              <a:rPr lang="en-US" altLang="en-US" dirty="0">
                <a:latin typeface="Times New Roman" pitchFamily="18" charset="0"/>
                <a:ea typeface="ＭＳ Ｐゴシック" pitchFamily="34" charset="-128"/>
              </a:rPr>
              <a:t>		You should plan for and brief (if appropriate) the missed approach or go around for each and every approach.  Know where you’ll make the decision and miss or go around at that point.  Don’t second guess yourself.  This is the time to stand by your decision. </a:t>
            </a:r>
            <a:r>
              <a:rPr lang="en-US" altLang="en-US" b="1" dirty="0">
                <a:latin typeface="Times New Roman" pitchFamily="18" charset="0"/>
                <a:ea typeface="ＭＳ Ｐゴシック" pitchFamily="34" charset="-128"/>
              </a:rPr>
              <a:t>(Click) </a:t>
            </a:r>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a:t>
            </a:r>
          </a:p>
          <a:p>
            <a:r>
              <a:rPr lang="en-US" altLang="en-US" b="1" dirty="0">
                <a:latin typeface="Times New Roman" pitchFamily="18" charset="0"/>
                <a:ea typeface="ＭＳ Ｐゴシック" pitchFamily="34" charset="-128"/>
              </a:rPr>
              <a:t>	Preset the frequencies you’ll need</a:t>
            </a:r>
          </a:p>
          <a:p>
            <a:r>
              <a:rPr lang="en-US" altLang="en-US" b="1" dirty="0">
                <a:latin typeface="Times New Roman" pitchFamily="18" charset="0"/>
                <a:ea typeface="ＭＳ Ｐゴシック" pitchFamily="34" charset="-128"/>
              </a:rPr>
              <a:t>		</a:t>
            </a:r>
            <a:r>
              <a:rPr lang="en-US" altLang="en-US" dirty="0">
                <a:latin typeface="Times New Roman" pitchFamily="18" charset="0"/>
                <a:ea typeface="ＭＳ Ｐゴシック" pitchFamily="34" charset="-128"/>
              </a:rPr>
              <a:t>Planning for misses or go-arounds also involves setting up your nav and comm radios in anticipation of these events.  This is pretty easy with today’s radios that store multiple frequencies but even if you have one frequency to work with you can list the frequencies in sequence on your knee board or scratch pad.  That way you won’t have to go searching for them in a high workload phase of flight.  </a:t>
            </a:r>
            <a:r>
              <a:rPr lang="en-US" altLang="en-US" b="1" dirty="0">
                <a:latin typeface="Times New Roman" pitchFamily="18" charset="0"/>
                <a:ea typeface="ＭＳ Ｐゴシック" pitchFamily="34" charset="-128"/>
              </a:rPr>
              <a:t>(Click)</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Manage Distractions</a:t>
            </a:r>
          </a:p>
          <a:p>
            <a:r>
              <a:rPr lang="en-US" altLang="en-US" dirty="0">
                <a:latin typeface="Times New Roman" pitchFamily="18" charset="0"/>
                <a:ea typeface="ＭＳ Ｐゴシック" pitchFamily="34" charset="-128"/>
              </a:rPr>
              <a:t>		Learn to manage distractions – especially while maneuvering close to the ground.</a:t>
            </a:r>
          </a:p>
          <a:p>
            <a:pPr marL="2000250" lvl="4" indent="-171450">
              <a:buFont typeface="Arial" panose="020B0604020202020204" pitchFamily="34" charset="0"/>
              <a:buChar char="•"/>
            </a:pPr>
            <a:r>
              <a:rPr lang="en-US" altLang="en-US" dirty="0">
                <a:latin typeface="Times New Roman" pitchFamily="18" charset="0"/>
                <a:ea typeface="ＭＳ Ｐゴシック" pitchFamily="34" charset="-128"/>
              </a:rPr>
              <a:t>Maintain a sterile cockpit while in departure, approach, and landing flight segments and while maneuvering.</a:t>
            </a:r>
          </a:p>
          <a:p>
            <a:pPr marL="2000250" lvl="4" indent="-171450">
              <a:buFont typeface="Arial" panose="020B0604020202020204" pitchFamily="34" charset="0"/>
              <a:buChar char="•"/>
            </a:pPr>
            <a:r>
              <a:rPr lang="en-US" altLang="en-US" dirty="0">
                <a:latin typeface="Times New Roman" pitchFamily="18" charset="0"/>
                <a:ea typeface="ＭＳ Ｐゴシック" pitchFamily="34" charset="-128"/>
              </a:rPr>
              <a:t>Make sure your aircraft is stable before copying ATC instructions, changing charts, reviewing approach, etc.</a:t>
            </a:r>
          </a:p>
          <a:p>
            <a:pPr marL="2000250" lvl="4" indent="-171450">
              <a:buFont typeface="Arial" panose="020B0604020202020204" pitchFamily="34" charset="0"/>
              <a:buChar char="•"/>
            </a:pPr>
            <a:r>
              <a:rPr lang="en-US" altLang="en-US" dirty="0">
                <a:latin typeface="Times New Roman" pitchFamily="18" charset="0"/>
                <a:ea typeface="ＭＳ Ｐゴシック" pitchFamily="34" charset="-128"/>
              </a:rPr>
              <a:t>Assign the 2</a:t>
            </a:r>
            <a:r>
              <a:rPr lang="en-US" altLang="en-US" baseline="30000" dirty="0">
                <a:latin typeface="Times New Roman" pitchFamily="18" charset="0"/>
                <a:ea typeface="ＭＳ Ｐゴシック" pitchFamily="34" charset="-128"/>
              </a:rPr>
              <a:t>nd</a:t>
            </a:r>
            <a:r>
              <a:rPr lang="en-US" altLang="en-US" dirty="0">
                <a:latin typeface="Times New Roman" pitchFamily="18" charset="0"/>
                <a:ea typeface="ＭＳ Ｐゴシック" pitchFamily="34" charset="-128"/>
              </a:rPr>
              <a:t> pilot or a passenger to help you scan for traffic.</a:t>
            </a:r>
          </a:p>
          <a:p>
            <a:pPr marL="2000250" lvl="4" indent="-171450">
              <a:buFont typeface="Arial" panose="020B0604020202020204" pitchFamily="34" charset="0"/>
              <a:buChar char="•"/>
            </a:pPr>
            <a:r>
              <a:rPr lang="en-US" altLang="en-US" dirty="0">
                <a:latin typeface="Times New Roman" pitchFamily="18" charset="0"/>
                <a:ea typeface="ＭＳ Ｐゴシック" pitchFamily="34" charset="-128"/>
              </a:rPr>
              <a:t>You can often turn distracting passengers into assets by assigning them a job to do.</a:t>
            </a: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Ask audience about how they manage distractions.  Relate additional things you do to keep distractions to a minimum. </a:t>
            </a:r>
            <a:r>
              <a:rPr lang="en-US" altLang="en-US" b="1" dirty="0">
                <a:latin typeface="Times New Roman" pitchFamily="18" charset="0"/>
                <a:ea typeface="ＭＳ Ｐゴシック" pitchFamily="34" charset="-128"/>
              </a:rPr>
              <a:t>(Click)</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	Practice Missed Approaches and Go-arounds</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Don’t wait until you have to do it for real to practice these maneuvers.  At least once a quarter fly a missed approach.  Pick one that 	requires pilot navigation – not just vectors for another approach.  If your usually vectored to final for most of your approaches you should practice a complete approach procedure without vectors quarterly too.</a:t>
            </a:r>
          </a:p>
          <a:p>
            <a:r>
              <a:rPr lang="en-US" altLang="en-US" dirty="0">
                <a:latin typeface="Times New Roman" pitchFamily="18" charset="0"/>
                <a:ea typeface="ＭＳ Ｐゴシック" pitchFamily="34" charset="-128"/>
              </a:rPr>
              <a:t>The same is true for go-arounds.  It’s a good idea to practice them from time to time as well.  Going around, re entering the pattern, collision avoidance, and communicating your intentions really increases pilot workload and, with practice, you’ll look like a pro when you have to do it for real.   </a:t>
            </a:r>
            <a:r>
              <a:rPr lang="en-US" altLang="en-US" b="1" dirty="0">
                <a:latin typeface="Times New Roman" pitchFamily="18" charset="0"/>
                <a:ea typeface="ＭＳ Ｐゴシック" pitchFamily="34" charset="-128"/>
              </a:rPr>
              <a:t>(Click)</a:t>
            </a:r>
          </a:p>
          <a:p>
            <a:r>
              <a:rPr lang="en-US" altLang="en-US" dirty="0">
                <a:latin typeface="Times New Roman" pitchFamily="18" charset="0"/>
                <a:ea typeface="ＭＳ Ｐゴシック" pitchFamily="34" charset="-128"/>
              </a:rPr>
              <a:t>	</a:t>
            </a:r>
          </a:p>
          <a:p>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Seek regular refresher training</a:t>
            </a:r>
            <a:r>
              <a:rPr lang="en-US" altLang="en-US" dirty="0">
                <a:latin typeface="Times New Roman" pitchFamily="18" charset="0"/>
                <a:ea typeface="ＭＳ Ｐゴシック" pitchFamily="34" charset="-128"/>
              </a:rPr>
              <a:t>.  </a:t>
            </a:r>
          </a:p>
          <a:p>
            <a:r>
              <a:rPr lang="en-US" altLang="en-US" dirty="0">
                <a:latin typeface="Times New Roman" pitchFamily="18" charset="0"/>
                <a:ea typeface="ＭＳ Ｐゴシック" pitchFamily="34" charset="-128"/>
              </a:rPr>
              <a:t>		We suggest you do annual refresher training at a minimum – more frequently if you’re new to flying – and when returning to flying after a lay off.  Ask your CFI to include full approach procedures and misses as well as a go-around or two.  </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The </a:t>
            </a:r>
            <a:r>
              <a:rPr lang="en-US" altLang="en-US" b="1" i="1" dirty="0">
                <a:latin typeface="Times New Roman" pitchFamily="18" charset="0"/>
                <a:ea typeface="ＭＳ Ｐゴシック" pitchFamily="34" charset="-128"/>
              </a:rPr>
              <a:t>WINGS</a:t>
            </a:r>
            <a:r>
              <a:rPr lang="en-US" altLang="en-US" dirty="0">
                <a:latin typeface="Times New Roman" pitchFamily="18" charset="0"/>
                <a:ea typeface="ＭＳ Ｐゴシック" pitchFamily="34" charset="-128"/>
              </a:rPr>
              <a:t> Pilot Proficiency Program is a good place to document your training.</a:t>
            </a:r>
          </a:p>
          <a:p>
            <a:r>
              <a:rPr lang="en-US" altLang="en-US" dirty="0">
                <a:latin typeface="Times New Roman" pitchFamily="18" charset="0"/>
                <a:ea typeface="ＭＳ Ｐゴシック" pitchFamily="34" charset="-128"/>
              </a:rPr>
              <a:t>	</a:t>
            </a:r>
          </a:p>
          <a:p>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(Next Slide)</a:t>
            </a:r>
            <a:endParaRPr lang="en-US" altLang="en-US" dirty="0">
              <a:latin typeface="Times New Roman" pitchFamily="18"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EEC45CC-8215-4150-9FCD-A9DA6FEB5072}" type="slidenum">
              <a:rPr lang="en-US" altLang="en-US" sz="1200" smtClean="0">
                <a:latin typeface="Times New Roman" pitchFamily="18" charset="0"/>
              </a:rPr>
              <a:pPr eaLnBrk="1" hangingPunct="1"/>
              <a:t>20</a:t>
            </a:fld>
            <a:endParaRPr lang="en-US" altLang="en-US" sz="1200" dirty="0">
              <a:latin typeface="Times New Roman" pitchFamily="18" charset="0"/>
            </a:endParaRPr>
          </a:p>
        </p:txBody>
      </p:sp>
    </p:spTree>
    <p:extLst>
      <p:ext uri="{BB962C8B-B14F-4D97-AF65-F5344CB8AC3E}">
        <p14:creationId xmlns:p14="http://schemas.microsoft.com/office/powerpoint/2010/main" val="2493929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35E9B0-7C26-4C96-849B-3947EADC279F}" type="slidenum">
              <a:rPr lang="en-US" altLang="en-US" sz="1200" smtClean="0">
                <a:latin typeface="Times New Roman" pitchFamily="18" charset="0"/>
              </a:rPr>
              <a:pPr eaLnBrk="1" hangingPunct="1"/>
              <a:t>21</a:t>
            </a:fld>
            <a:endParaRPr lang="en-US" altLang="en-US" sz="1200" dirty="0">
              <a:latin typeface="Times New Roman" pitchFamily="18" charset="0"/>
            </a:endParaRPr>
          </a:p>
        </p:txBody>
      </p:sp>
      <p:sp>
        <p:nvSpPr>
          <p:cNvPr id="50179" name="Rectangle 2"/>
          <p:cNvSpPr>
            <a:spLocks noGrp="1" noRot="1" noChangeAspect="1" noChangeArrowheads="1" noTextEdit="1"/>
          </p:cNvSpPr>
          <p:nvPr>
            <p:ph type="sldImg"/>
          </p:nvPr>
        </p:nvSpPr>
        <p:spPr>
          <a:xfrm>
            <a:off x="331788" y="698500"/>
            <a:ext cx="6197600" cy="348615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Ask the audience to answer this question.  When they have answered; click to reveal the correct answers.</a:t>
            </a:r>
          </a:p>
          <a:p>
            <a:pPr eaLnBrk="1" hangingPunct="1"/>
            <a:endParaRPr lang="en-US" altLang="en-US" b="1" i="1"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Now for a quick review:</a:t>
            </a: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Stabilized approaches are essential to safe – blank - flying:</a:t>
            </a: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A stabilized approach is essential to  </a:t>
            </a:r>
            <a:r>
              <a:rPr lang="en-US" altLang="en-US" b="1" dirty="0">
                <a:latin typeface="Times New Roman" pitchFamily="18" charset="0"/>
                <a:ea typeface="ＭＳ Ｐゴシック" pitchFamily="34" charset="-128"/>
              </a:rPr>
              <a:t>(Click)  </a:t>
            </a:r>
            <a:r>
              <a:rPr lang="en-US" altLang="en-US" dirty="0">
                <a:latin typeface="Times New Roman" pitchFamily="18" charset="0"/>
                <a:ea typeface="ＭＳ Ｐゴシック" pitchFamily="34" charset="-128"/>
              </a:rPr>
              <a:t>instrument and </a:t>
            </a:r>
            <a:r>
              <a:rPr lang="en-US" altLang="en-US" b="1" dirty="0">
                <a:latin typeface="Times New Roman" pitchFamily="18" charset="0"/>
                <a:ea typeface="ＭＳ Ｐゴシック" pitchFamily="34" charset="-128"/>
              </a:rPr>
              <a:t>(Click)  </a:t>
            </a:r>
            <a:r>
              <a:rPr lang="en-US" altLang="en-US" dirty="0">
                <a:latin typeface="Times New Roman" pitchFamily="18" charset="0"/>
                <a:ea typeface="ＭＳ Ｐゴシック" pitchFamily="34" charset="-128"/>
              </a:rPr>
              <a:t>VFR flying. </a:t>
            </a:r>
            <a:r>
              <a:rPr lang="en-US" altLang="en-US" b="1" dirty="0">
                <a:latin typeface="Times New Roman" pitchFamily="18" charset="0"/>
                <a:ea typeface="ＭＳ Ｐゴシック" pitchFamily="34" charset="-128"/>
              </a:rPr>
              <a:t>(Click) </a:t>
            </a:r>
          </a:p>
          <a:p>
            <a:pPr eaLnBrk="1" hangingPunct="1"/>
            <a:endParaRPr lang="en-US" altLang="en-US" b="1" dirty="0">
              <a:latin typeface="Times New Roman" pitchFamily="18" charset="0"/>
              <a:ea typeface="ＭＳ Ｐゴシック" pitchFamily="34" charset="-128"/>
            </a:endParaRPr>
          </a:p>
          <a:p>
            <a:pPr eaLnBrk="1" hangingPunct="1"/>
            <a:r>
              <a:rPr lang="en-US" altLang="en-US" b="0" dirty="0">
                <a:latin typeface="Times New Roman" pitchFamily="18" charset="0"/>
                <a:ea typeface="ＭＳ Ｐゴシック" pitchFamily="34" charset="-128"/>
              </a:rPr>
              <a:t>And</a:t>
            </a:r>
            <a:r>
              <a:rPr lang="en-US" altLang="en-US" b="0" baseline="0" dirty="0">
                <a:latin typeface="Times New Roman" pitchFamily="18" charset="0"/>
                <a:ea typeface="ＭＳ Ｐゴシック" pitchFamily="34" charset="-128"/>
              </a:rPr>
              <a:t> it matters not whether you’re an airline pilot with thousands of hours or a Private pilot just starting out, so this is definitely an “all of the above” question.</a:t>
            </a:r>
            <a:endParaRPr lang="en-US" altLang="en-US" b="0"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(Next Slide) </a:t>
            </a:r>
            <a:endParaRPr lang="en-US" altLang="en-US"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endParaRPr lang="en-US" altLang="en-US" b="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60587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3C6DF4-90C3-4CE0-AABE-BC785D23E4BF}" type="slidenum">
              <a:rPr lang="en-US" altLang="en-US" sz="1200" smtClean="0">
                <a:latin typeface="Times New Roman" pitchFamily="18" charset="0"/>
              </a:rPr>
              <a:pPr eaLnBrk="1" hangingPunct="1"/>
              <a:t>22</a:t>
            </a:fld>
            <a:endParaRPr lang="en-US" altLang="en-US" sz="1200" dirty="0">
              <a:latin typeface="Times New Roman" pitchFamily="18" charset="0"/>
            </a:endParaRPr>
          </a:p>
        </p:txBody>
      </p:sp>
      <p:sp>
        <p:nvSpPr>
          <p:cNvPr id="51203" name="Rectangle 2"/>
          <p:cNvSpPr>
            <a:spLocks noGrp="1" noRot="1" noChangeAspect="1" noChangeArrowheads="1" noTextEdit="1"/>
          </p:cNvSpPr>
          <p:nvPr>
            <p:ph type="sldImg"/>
          </p:nvPr>
        </p:nvSpPr>
        <p:spPr>
          <a:xfrm>
            <a:off x="331788" y="698500"/>
            <a:ext cx="61976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Ask the audience to answer this question.  When they have answered; click to reveal the correct answers.</a:t>
            </a:r>
            <a:endParaRPr lang="en-US" altLang="en-US" b="1"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After you begin a go around you can change your mind but only once </a:t>
            </a:r>
            <a:r>
              <a:rPr lang="en-US" altLang="en-US" b="1" dirty="0">
                <a:latin typeface="Times New Roman" pitchFamily="18" charset="0"/>
                <a:ea typeface="ＭＳ Ｐゴシック" pitchFamily="34" charset="-128"/>
              </a:rPr>
              <a:t>(Click)  </a:t>
            </a:r>
            <a:r>
              <a:rPr lang="en-US" altLang="en-US" dirty="0">
                <a:latin typeface="Times New Roman" pitchFamily="18" charset="0"/>
                <a:ea typeface="ＭＳ Ｐゴシック" pitchFamily="34" charset="-128"/>
              </a:rPr>
              <a:t>This is false.  Changing you mind and trying to complete a landing after you’ve started the go around is de-stabilizing.  You’re better off to complete the go-around and return for another landing attempt.</a:t>
            </a:r>
            <a:endParaRPr lang="en-US" altLang="en-US" b="1"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(Next Slide) </a:t>
            </a:r>
            <a:endParaRPr lang="en-US" altLang="en-US"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endParaRPr lang="en-US" altLang="en-US" b="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11738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2500BB4-4622-4F67-9220-FB55B962B85F}" type="slidenum">
              <a:rPr lang="en-US" altLang="en-US" sz="1200" smtClean="0">
                <a:latin typeface="Times New Roman" pitchFamily="18" charset="0"/>
              </a:rPr>
              <a:pPr eaLnBrk="1" hangingPunct="1"/>
              <a:t>23</a:t>
            </a:fld>
            <a:endParaRPr lang="en-US" altLang="en-US" sz="1200" dirty="0">
              <a:latin typeface="Times New Roman" pitchFamily="18" charset="0"/>
            </a:endParaRPr>
          </a:p>
        </p:txBody>
      </p:sp>
      <p:sp>
        <p:nvSpPr>
          <p:cNvPr id="52227" name="Rectangle 2"/>
          <p:cNvSpPr>
            <a:spLocks noGrp="1" noRot="1" noChangeAspect="1" noChangeArrowheads="1" noTextEdit="1"/>
          </p:cNvSpPr>
          <p:nvPr>
            <p:ph type="sldImg"/>
          </p:nvPr>
        </p:nvSpPr>
        <p:spPr>
          <a:xfrm>
            <a:off x="331788" y="698500"/>
            <a:ext cx="61976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Ask the audience to answer this question.  When they have answered; click to reveal the correct answers.</a:t>
            </a:r>
            <a:endParaRPr lang="en-US" altLang="en-US" b="1"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Flight Instructors should demonstrate how to salvage un-stabile approaches.</a:t>
            </a:r>
          </a:p>
          <a:p>
            <a:pPr eaLnBrk="1" hangingPunct="1"/>
            <a:endParaRPr lang="en-US" altLang="en-US"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(Click)  </a:t>
            </a:r>
            <a:r>
              <a:rPr lang="en-US" altLang="en-US" dirty="0">
                <a:latin typeface="Times New Roman" pitchFamily="18" charset="0"/>
                <a:ea typeface="ＭＳ Ｐゴシック" pitchFamily="34" charset="-128"/>
              </a:rPr>
              <a:t>False – This practice, though common, is usually not recommended.  If CFIs always take over and stabilize the approach or complete the landing; students don’t get to make the go-around decision. Nor do they get practice in go-arounds.   As certificated pilots they may be less inclined to exercise the go-around option and that has contributed to a significant number of approach and landing accidents.  </a:t>
            </a:r>
          </a:p>
          <a:p>
            <a:pPr eaLnBrk="1" hangingPunct="1"/>
            <a:endParaRPr lang="en-US" altLang="en-US" b="1"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(Next Slide) </a:t>
            </a:r>
            <a:endParaRPr lang="en-US" altLang="en-US"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endParaRPr lang="en-US" altLang="en-US" b="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611494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C116D5-5388-4686-BB7F-01F09C6E71C9}" type="slidenum">
              <a:rPr lang="en-US" altLang="en-US" sz="1200" smtClean="0">
                <a:latin typeface="Times New Roman" pitchFamily="18" charset="0"/>
              </a:rPr>
              <a:pPr eaLnBrk="1" hangingPunct="1"/>
              <a:t>24</a:t>
            </a:fld>
            <a:endParaRPr lang="en-US" altLang="en-US" sz="1200" dirty="0">
              <a:latin typeface="Times New Roman" pitchFamily="18" charset="0"/>
            </a:endParaRPr>
          </a:p>
        </p:txBody>
      </p:sp>
      <p:sp>
        <p:nvSpPr>
          <p:cNvPr id="53251" name="Rectangle 2"/>
          <p:cNvSpPr>
            <a:spLocks noGrp="1" noRot="1" noChangeAspect="1" noChangeArrowheads="1" noTextEdit="1"/>
          </p:cNvSpPr>
          <p:nvPr>
            <p:ph type="sldImg"/>
          </p:nvPr>
        </p:nvSpPr>
        <p:spPr>
          <a:xfrm>
            <a:off x="331788" y="698500"/>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Ask the audience to answer this question.  When they have answered; click to reveal the correct answers.</a:t>
            </a:r>
            <a:endParaRPr lang="en-US" altLang="en-US" b="1"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The order of priority in executing a missed approach or go-around is:  </a:t>
            </a:r>
            <a:r>
              <a:rPr lang="en-US" altLang="en-US" b="1" dirty="0">
                <a:latin typeface="Times New Roman" pitchFamily="18" charset="0"/>
                <a:ea typeface="ＭＳ Ｐゴシック" pitchFamily="34" charset="-128"/>
              </a:rPr>
              <a:t>(Click) </a:t>
            </a:r>
          </a:p>
          <a:p>
            <a:pPr eaLnBrk="1" hangingPunct="1"/>
            <a:endParaRPr lang="en-US" altLang="en-US" b="1"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C – Aviate, navigate, communicate.  It’s true that all of these things happen at nearly the same time but your first priority is to fly the airplane, followed by navigating so as to avoid impacting terrain.  Once you’ve got those under control, it’s time to communicate your intentions.  </a:t>
            </a:r>
            <a:r>
              <a:rPr lang="en-US" altLang="en-US" b="1" dirty="0">
                <a:latin typeface="Times New Roman" pitchFamily="18" charset="0"/>
                <a:ea typeface="ＭＳ Ｐゴシック" pitchFamily="34" charset="-128"/>
              </a:rPr>
              <a:t>  </a:t>
            </a:r>
          </a:p>
          <a:p>
            <a:pPr eaLnBrk="1" hangingPunct="1"/>
            <a:endParaRPr lang="en-US" altLang="en-US" b="1"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(Next Slide) </a:t>
            </a:r>
            <a:endParaRPr lang="en-US" altLang="en-US"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endParaRPr lang="en-US" altLang="en-US" b="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67127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0B9CACA-B80B-439E-BED4-F2141FD2998D}" type="slidenum">
              <a:rPr lang="en-US" altLang="en-US" sz="1200" smtClean="0">
                <a:latin typeface="Times New Roman" pitchFamily="18" charset="0"/>
              </a:rPr>
              <a:pPr eaLnBrk="1" hangingPunct="1"/>
              <a:t>25</a:t>
            </a:fld>
            <a:endParaRPr lang="en-US" altLang="en-US" sz="1200" dirty="0">
              <a:latin typeface="Times New Roman" pitchFamily="18" charset="0"/>
            </a:endParaRPr>
          </a:p>
        </p:txBody>
      </p:sp>
      <p:sp>
        <p:nvSpPr>
          <p:cNvPr id="54275" name="Rectangle 2"/>
          <p:cNvSpPr>
            <a:spLocks noGrp="1" noRot="1" noChangeAspect="1" noChangeArrowheads="1" noTextEdit="1"/>
          </p:cNvSpPr>
          <p:nvPr>
            <p:ph type="sldImg"/>
          </p:nvPr>
        </p:nvSpPr>
        <p:spPr>
          <a:xfrm>
            <a:off x="331788" y="698500"/>
            <a:ext cx="6197600" cy="34861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Ask the audience to answer this question.  When they have answered; click to reveal the correct answers.</a:t>
            </a:r>
            <a:endParaRPr lang="en-US" altLang="en-US" b="1"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Good practices to avoid Loss of Control are:     </a:t>
            </a:r>
            <a:r>
              <a:rPr lang="en-US" altLang="en-US" b="1" dirty="0">
                <a:latin typeface="Times New Roman" pitchFamily="18" charset="0"/>
                <a:ea typeface="ＭＳ Ｐゴシック" pitchFamily="34" charset="-128"/>
              </a:rPr>
              <a:t>(Click)   </a:t>
            </a:r>
          </a:p>
          <a:p>
            <a:pPr eaLnBrk="1" hangingPunct="1"/>
            <a:endParaRPr lang="en-US" altLang="en-US" b="1"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All of the above.  </a:t>
            </a:r>
          </a:p>
          <a:p>
            <a:pPr eaLnBrk="1" hangingPunct="1"/>
            <a:endParaRPr lang="en-US" altLang="en-US" b="1"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(Next Slide) </a:t>
            </a:r>
            <a:endParaRPr lang="en-US" altLang="en-US"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endParaRPr lang="en-US" altLang="en-US" b="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21127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Modify with </a:t>
            </a:r>
          </a:p>
          <a:p>
            <a:r>
              <a:rPr lang="en-US" i="1" dirty="0">
                <a:latin typeface="Times New Roman" pitchFamily="18" charset="0"/>
                <a:ea typeface="ＭＳ Ｐゴシック" pitchFamily="34" charset="-128"/>
              </a:rPr>
              <a:t>Your information or leave blank.   </a:t>
            </a:r>
          </a:p>
          <a:p>
            <a:endParaRPr lang="en-US" altLang="en-US" b="1" dirty="0">
              <a:latin typeface="Times New Roman" pitchFamily="18" charset="0"/>
              <a:ea typeface="ＭＳ Ｐゴシック" pitchFamily="34" charset="-128"/>
            </a:endParaRP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dirty="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26</a:t>
            </a:fld>
            <a:endParaRPr lang="en-US" altLang="en-US" sz="1200" dirty="0">
              <a:latin typeface="Times New Roman" pitchFamily="18" charset="0"/>
            </a:endParaRPr>
          </a:p>
        </p:txBody>
      </p:sp>
    </p:spTree>
    <p:extLst>
      <p:ext uri="{BB962C8B-B14F-4D97-AF65-F5344CB8AC3E}">
        <p14:creationId xmlns:p14="http://schemas.microsoft.com/office/powerpoint/2010/main" val="326330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There’s nothing like the feeling you get when you know you’re</a:t>
            </a:r>
            <a:r>
              <a:rPr lang="en-US" baseline="0" dirty="0">
                <a:latin typeface="Times New Roman" pitchFamily="18" charset="0"/>
              </a:rPr>
              <a:t> playing your A game and in order to do that you need a good coach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So</a:t>
            </a:r>
            <a:r>
              <a:rPr lang="en-US" b="0" baseline="0" dirty="0">
                <a:latin typeface="Times New Roman" pitchFamily="18" charset="0"/>
              </a:rPr>
              <a:t> fly regularly with a CFI who will challenge you to review what you know, explore new horizons, and to always do your best.  Of course you’ll</a:t>
            </a:r>
            <a:br>
              <a:rPr lang="en-US" b="0" baseline="0" dirty="0">
                <a:latin typeface="Times New Roman" pitchFamily="18" charset="0"/>
              </a:rPr>
            </a:br>
            <a:r>
              <a:rPr lang="en-US" b="0" baseline="0" dirty="0">
                <a:latin typeface="Times New Roman" pitchFamily="18" charset="0"/>
              </a:rPr>
              <a:t>have to dedicate time and money to your proficiency program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Vince Lombardi, the famous football coach said,</a:t>
            </a:r>
            <a:r>
              <a:rPr lang="en-US" b="0" baseline="0" dirty="0">
                <a:latin typeface="Times New Roman" pitchFamily="18" charset="0"/>
              </a:rPr>
              <a:t> “Practice does not make perfect.  Only perfect practice makes perfect.”  For pilots that means</a:t>
            </a:r>
            <a:br>
              <a:rPr lang="en-US" b="0" baseline="0" dirty="0">
                <a:latin typeface="Times New Roman" pitchFamily="18" charset="0"/>
              </a:rPr>
            </a:br>
            <a:r>
              <a:rPr lang="en-US" b="0" baseline="0" dirty="0">
                <a:latin typeface="Times New Roman" pitchFamily="18" charset="0"/>
              </a:rPr>
              <a:t>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dirty="0">
              <a:latin typeface="Times New Roman" pitchFamily="18" charset="0"/>
            </a:endParaRPr>
          </a:p>
          <a:p>
            <a:r>
              <a:rPr lang="en-US" dirty="0">
                <a:latin typeface="Times New Roman" pitchFamily="18" charset="0"/>
              </a:rPr>
              <a:t>And be sure to document your achievement in the Wings Proficiency Program.  It’s a great way to stay on top of your game</a:t>
            </a:r>
            <a:r>
              <a:rPr lang="en-US" baseline="0" dirty="0">
                <a:latin typeface="Times New Roman" pitchFamily="18" charset="0"/>
              </a:rPr>
              <a:t> and keep you flight review current.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3250090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(End)</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dirty="0"/>
          </a:p>
        </p:txBody>
      </p:sp>
    </p:spTree>
    <p:extLst>
      <p:ext uri="{BB962C8B-B14F-4D97-AF65-F5344CB8AC3E}">
        <p14:creationId xmlns:p14="http://schemas.microsoft.com/office/powerpoint/2010/main" val="4206894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dirty="0"/>
          </a:p>
        </p:txBody>
      </p:sp>
    </p:spTree>
    <p:extLst>
      <p:ext uri="{BB962C8B-B14F-4D97-AF65-F5344CB8AC3E}">
        <p14:creationId xmlns:p14="http://schemas.microsoft.com/office/powerpoint/2010/main" val="155841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In this presentation we’ll talk a little bit about Loss of Control Accidents and recommendations from the General Aviation Joint Safety Committee work group that studies loss of control.  We’ll define and discuss stabilized approaches and go-arounds.  Finally, we’ll give you some tips and tricks that will help you to avoid loss of control in any aircraft.</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If you’ll be discussing additional items, add them to this list  </a:t>
            </a:r>
          </a:p>
          <a:p>
            <a:endParaRPr lang="en-US" altLang="en-US" b="1" i="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a:latin typeface="Times New Roman" pitchFamily="18" charset="0"/>
            </a:endParaRPr>
          </a:p>
        </p:txBody>
      </p:sp>
    </p:spTree>
    <p:extLst>
      <p:ext uri="{BB962C8B-B14F-4D97-AF65-F5344CB8AC3E}">
        <p14:creationId xmlns:p14="http://schemas.microsoft.com/office/powerpoint/2010/main" val="1232592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30</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(The End) </a:t>
            </a:r>
            <a:endParaRPr lang="en-US" i="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98794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In a recent 10-year</a:t>
            </a:r>
            <a:r>
              <a:rPr lang="en-US" altLang="en-US" baseline="0" dirty="0">
                <a:latin typeface="Times New Roman" pitchFamily="18" charset="0"/>
                <a:ea typeface="ＭＳ Ｐゴシック" pitchFamily="34" charset="-128"/>
              </a:rPr>
              <a:t> period there were more than 1200 Fatal Loss of Control accidents.  </a:t>
            </a:r>
            <a:r>
              <a:rPr lang="en-US" altLang="en-US" b="1" baseline="0" dirty="0">
                <a:latin typeface="Times New Roman" pitchFamily="18" charset="0"/>
                <a:ea typeface="ＭＳ Ｐゴシック" pitchFamily="34" charset="-128"/>
              </a:rPr>
              <a:t>(Click)</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The</a:t>
            </a:r>
            <a:r>
              <a:rPr lang="en-US" altLang="en-US" baseline="0" dirty="0">
                <a:latin typeface="Times New Roman" pitchFamily="18" charset="0"/>
                <a:ea typeface="ＭＳ Ｐゴシック" pitchFamily="34" charset="-128"/>
              </a:rPr>
              <a:t> second largest group of Fatal Loss of Control accidents occurred during the approach</a:t>
            </a:r>
            <a:r>
              <a:rPr lang="en-US" altLang="en-US" dirty="0">
                <a:latin typeface="Times New Roman" pitchFamily="18" charset="0"/>
                <a:ea typeface="ＭＳ Ｐゴシック" pitchFamily="34" charset="-128"/>
              </a:rPr>
              <a:t> phase of flight – think stall/spin/crash – and many of those accidents resulted from an un stabilized approach or a failure to </a:t>
            </a:r>
            <a:r>
              <a:rPr lang="en-US" altLang="en-US" dirty="0">
                <a:solidFill>
                  <a:srgbClr val="FF0000"/>
                </a:solidFill>
                <a:latin typeface="Times New Roman" pitchFamily="18" charset="0"/>
                <a:ea typeface="ＭＳ Ｐゴシック" pitchFamily="34" charset="-128"/>
              </a:rPr>
              <a:t>go around.</a:t>
            </a: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dirty="0">
              <a:latin typeface="Times New Roman" pitchFamily="18" charset="0"/>
            </a:endParaRPr>
          </a:p>
        </p:txBody>
      </p:sp>
    </p:spTree>
    <p:extLst>
      <p:ext uri="{BB962C8B-B14F-4D97-AF65-F5344CB8AC3E}">
        <p14:creationId xmlns:p14="http://schemas.microsoft.com/office/powerpoint/2010/main" val="293504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Here are some findings of a recent study of Loss of Control accidents.  Most fatal GA Loss of Control accidents have one or more of these causal factors.  </a:t>
            </a:r>
            <a:r>
              <a:rPr lang="en-US" altLang="en-US" b="1" dirty="0">
                <a:latin typeface="Times New Roman" pitchFamily="18" charset="0"/>
                <a:ea typeface="ＭＳ Ｐゴシック" pitchFamily="34" charset="-128"/>
              </a:rPr>
              <a:t>(Click)</a:t>
            </a:r>
          </a:p>
          <a:p>
            <a:endParaRPr lang="en-US" altLang="en-US" b="1"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We’ll focus on Un stabilized approaches and go-arounds  </a:t>
            </a:r>
            <a:r>
              <a:rPr lang="en-US" altLang="en-US" b="1" dirty="0">
                <a:latin typeface="Times New Roman" pitchFamily="18" charset="0"/>
                <a:ea typeface="ＭＳ Ｐゴシック" pitchFamily="34" charset="-128"/>
              </a:rPr>
              <a:t>(Click)</a:t>
            </a:r>
          </a:p>
          <a:p>
            <a:r>
              <a:rPr lang="en-US" altLang="en-US" dirty="0">
                <a:latin typeface="Times New Roman" pitchFamily="18" charset="0"/>
                <a:ea typeface="ＭＳ Ｐゴシック" pitchFamily="34" charset="-128"/>
              </a:rPr>
              <a:t> </a:t>
            </a:r>
          </a:p>
          <a:p>
            <a:r>
              <a:rPr lang="en-US" altLang="en-US" dirty="0">
                <a:latin typeface="Times New Roman" pitchFamily="18" charset="0"/>
                <a:ea typeface="ＭＳ Ｐゴシック" pitchFamily="34" charset="-128"/>
              </a:rPr>
              <a:t>But we’ll also touch on Over reliance on automation and Aeronautical Decision Making.    </a:t>
            </a:r>
          </a:p>
          <a:p>
            <a:endParaRPr lang="en-US" altLang="en-US" b="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BCF9C60-BE37-476F-A957-C9113D85E4DB}" type="slidenum">
              <a:rPr lang="en-US" altLang="en-US" sz="1200" smtClean="0">
                <a:latin typeface="Times New Roman" pitchFamily="18" charset="0"/>
              </a:rPr>
              <a:pPr eaLnBrk="1" hangingPunct="1"/>
              <a:t>5</a:t>
            </a:fld>
            <a:endParaRPr lang="en-US" altLang="en-US" sz="1200" dirty="0">
              <a:latin typeface="Times New Roman" pitchFamily="18" charset="0"/>
            </a:endParaRPr>
          </a:p>
        </p:txBody>
      </p:sp>
    </p:spTree>
    <p:extLst>
      <p:ext uri="{BB962C8B-B14F-4D97-AF65-F5344CB8AC3E}">
        <p14:creationId xmlns:p14="http://schemas.microsoft.com/office/powerpoint/2010/main" val="407449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Pilots often think of stabilized approaches in terms of instrument flying in large airplanes </a:t>
            </a:r>
            <a:r>
              <a:rPr lang="en-US" altLang="en-US" b="1" dirty="0">
                <a:latin typeface="Times New Roman" pitchFamily="18" charset="0"/>
                <a:ea typeface="ＭＳ Ｐゴシック" pitchFamily="34" charset="-128"/>
              </a:rPr>
              <a:t>(Click)</a:t>
            </a:r>
          </a:p>
          <a:p>
            <a:endParaRPr lang="en-US" altLang="en-US" b="1"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but they’re equally important to VFR pilots in smaller aircraft.</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Either way, what you want is a constant speed and a constant descent rate that will get you from a given point to the touchdown zone with a minimum of maneuvering.</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That’s important because the stabilized approach will safely get you in the best position to land with the least amount of work to do when you get there.</a:t>
            </a: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dirty="0">
                <a:latin typeface="Times New Roman" pitchFamily="18" charset="0"/>
                <a:ea typeface="ＭＳ Ｐゴシック" pitchFamily="34" charset="-128"/>
              </a:rPr>
              <a:t>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330C55C-6342-441E-B73D-1A7328139DF9}" type="slidenum">
              <a:rPr lang="en-US" altLang="en-US" sz="1200" smtClean="0">
                <a:latin typeface="Times New Roman" pitchFamily="18" charset="0"/>
              </a:rPr>
              <a:pPr eaLnBrk="1" hangingPunct="1"/>
              <a:t>6</a:t>
            </a:fld>
            <a:endParaRPr lang="en-US" altLang="en-US" sz="1200" dirty="0">
              <a:latin typeface="Times New Roman" pitchFamily="18" charset="0"/>
            </a:endParaRPr>
          </a:p>
        </p:txBody>
      </p:sp>
    </p:spTree>
    <p:extLst>
      <p:ext uri="{BB962C8B-B14F-4D97-AF65-F5344CB8AC3E}">
        <p14:creationId xmlns:p14="http://schemas.microsoft.com/office/powerpoint/2010/main" val="156577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C26E4-5E36-4BF6-B632-61FCF698DBEA}" type="slidenum">
              <a:rPr lang="en-US" altLang="en-US" sz="1200" smtClean="0">
                <a:latin typeface="Times New Roman" pitchFamily="18" charset="0"/>
              </a:rPr>
              <a:pPr eaLnBrk="1" hangingPunct="1"/>
              <a:t>7</a:t>
            </a:fld>
            <a:endParaRPr lang="en-US" altLang="en-US" sz="1200" dirty="0">
              <a:latin typeface="Times New Roman" pitchFamily="18" charset="0"/>
            </a:endParaRPr>
          </a:p>
        </p:txBody>
      </p:sp>
      <p:sp>
        <p:nvSpPr>
          <p:cNvPr id="37891" name="Rectangle 2"/>
          <p:cNvSpPr>
            <a:spLocks noGrp="1" noRot="1" noChangeAspect="1" noChangeArrowheads="1" noTextEdit="1"/>
          </p:cNvSpPr>
          <p:nvPr>
            <p:ph type="sldImg"/>
          </p:nvPr>
        </p:nvSpPr>
        <p:spPr>
          <a:xfrm>
            <a:off x="330200" y="695325"/>
            <a:ext cx="6199188" cy="3487738"/>
          </a:xfrm>
          <a:ln/>
        </p:spPr>
      </p:sp>
      <p:sp>
        <p:nvSpPr>
          <p:cNvPr id="37892"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18" charset="0"/>
                <a:ea typeface="ＭＳ Ｐゴシック" pitchFamily="34" charset="-128"/>
              </a:rPr>
              <a:t>We’ll begin with a discussion of instrument approach operations.  VFR and pattern operations will come a little later.</a:t>
            </a: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For instrument operations we want to be stabilized no lower than 1000 feet above the runway, on the correct flight path to the touchdown zone.  That means we’re on a direct course from 1000 feet to the airport.   We use a power setting that will yield the recommended approach speed for our aircraft in landing configuration.</a:t>
            </a:r>
          </a:p>
          <a:p>
            <a:pPr eaLnBrk="1" hangingPunct="1"/>
            <a:r>
              <a:rPr lang="en-US" altLang="en-US" dirty="0">
                <a:latin typeface="Times New Roman" pitchFamily="18" charset="0"/>
                <a:ea typeface="ＭＳ Ｐゴシック" pitchFamily="34" charset="-128"/>
              </a:rPr>
              <a:t>  </a:t>
            </a:r>
          </a:p>
          <a:p>
            <a:pPr eaLnBrk="1" hangingPunct="1"/>
            <a:r>
              <a:rPr lang="en-US" altLang="en-US" dirty="0">
                <a:latin typeface="Times New Roman" pitchFamily="18" charset="0"/>
                <a:ea typeface="ＭＳ Ｐゴシック" pitchFamily="34" charset="-128"/>
              </a:rPr>
              <a:t>In the descent department, maintain the glide slope if you’re landing on a precision approach runway or not more than a 500 foot per minute rate of descent unless a greater descent rate is required for approach.  We’re stabile if we make only small corrections in pitch, heading, and power to maintain the path.  Before you’re 1000 feet above touchdown you also need to be configured for landing with the landing checklist complete.</a:t>
            </a: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Many instrument pilots want to have all this done by the time they reach the final approach fix.  They’ll generally be a little higher than 1000 feet at that point but it’s a good practice that will give you plenty of time to concentrate on flying to the missed approach fix.</a:t>
            </a: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If the wind is gusting, we can add some speed to compensate but no more than half of the gust factor.  If the wind is at 12 knots and gusting to 18, we can add 3 knots to our final approach speed.</a:t>
            </a:r>
          </a:p>
          <a:p>
            <a:pPr eaLnBrk="1" hangingPunct="1"/>
            <a:endParaRPr lang="en-US" altLang="en-US"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So what if we’re not stabile by the time we descend to within 1000 feet of the runway?  Well, the answer is simple – we go around and set up a more stabile approach on the next try.  This can be a tough decision to make, especially if you must make another instrument approach.  That’s why you have to be committed to the decision before you reach the 1000-foot point.  Then it’s simple:  if you’re stabile you continue – if not; go around and set up again.  </a:t>
            </a:r>
            <a:endParaRPr lang="en-US" altLang="en-US" b="1" dirty="0">
              <a:latin typeface="Times New Roman" pitchFamily="18" charset="0"/>
              <a:ea typeface="ＭＳ Ｐゴシック" pitchFamily="34" charset="-128"/>
            </a:endParaRPr>
          </a:p>
          <a:p>
            <a:pPr eaLnBrk="1" hangingPunct="1"/>
            <a:endParaRPr lang="en-US" altLang="en-US" b="1"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Presentation note:  </a:t>
            </a:r>
            <a:r>
              <a:rPr lang="en-US" altLang="en-US" dirty="0">
                <a:latin typeface="Times New Roman" pitchFamily="18" charset="0"/>
                <a:ea typeface="ＭＳ Ｐゴシック" pitchFamily="34" charset="-128"/>
              </a:rPr>
              <a:t>Ask the audience about their best practices and at what point in the approach they are configured and stabile.</a:t>
            </a:r>
            <a:endParaRPr lang="en-US" altLang="en-US" i="1" dirty="0">
              <a:latin typeface="Times New Roman" pitchFamily="18" charset="0"/>
              <a:ea typeface="ＭＳ Ｐゴシック" pitchFamily="34" charset="-128"/>
            </a:endParaRPr>
          </a:p>
          <a:p>
            <a:pPr eaLnBrk="1" hangingPunct="1"/>
            <a:endParaRPr lang="en-US" altLang="en-US" i="1"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59919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BB17D81-E0A0-41F0-845B-909313600A06}" type="slidenum">
              <a:rPr lang="en-US" altLang="en-US" sz="1200" smtClean="0">
                <a:latin typeface="Times New Roman" pitchFamily="18" charset="0"/>
              </a:rPr>
              <a:pPr eaLnBrk="1" hangingPunct="1"/>
              <a:t>8</a:t>
            </a:fld>
            <a:endParaRPr lang="en-US" altLang="en-US" sz="1200" dirty="0">
              <a:latin typeface="Times New Roman" pitchFamily="18" charset="0"/>
            </a:endParaRPr>
          </a:p>
        </p:txBody>
      </p:sp>
      <p:sp>
        <p:nvSpPr>
          <p:cNvPr id="38915" name="Rectangle 2"/>
          <p:cNvSpPr>
            <a:spLocks noGrp="1" noRot="1" noChangeAspect="1" noChangeArrowheads="1" noTextEdit="1"/>
          </p:cNvSpPr>
          <p:nvPr>
            <p:ph type="sldImg"/>
          </p:nvPr>
        </p:nvSpPr>
        <p:spPr>
          <a:xfrm>
            <a:off x="330200" y="695325"/>
            <a:ext cx="6199188" cy="3487738"/>
          </a:xfrm>
          <a:ln/>
        </p:spPr>
      </p:sp>
      <p:sp>
        <p:nvSpPr>
          <p:cNvPr id="38916"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18" charset="0"/>
                <a:ea typeface="ＭＳ Ｐゴシック" pitchFamily="34" charset="-128"/>
              </a:rPr>
              <a:t>VFR parameters are essentially the same except that you can get a little closer to the ground before making the go around decision.  If you’re flying a pattern you need to be stable on final, in landing configuration with the landing checklist complete.  If you’re not stabile at 500 feet – go around.</a:t>
            </a:r>
          </a:p>
          <a:p>
            <a:pPr eaLnBrk="1" hangingPunct="1"/>
            <a:endParaRPr lang="en-US" altLang="en-US" b="1" dirty="0">
              <a:latin typeface="Times New Roman" pitchFamily="18" charset="0"/>
              <a:ea typeface="ＭＳ Ｐゴシック" pitchFamily="34" charset="-128"/>
            </a:endParaRPr>
          </a:p>
          <a:p>
            <a:pPr eaLnBrk="1" hangingPunct="1"/>
            <a:r>
              <a:rPr lang="en-US" altLang="en-US" b="1" dirty="0">
                <a:latin typeface="Times New Roman" pitchFamily="18" charset="0"/>
                <a:ea typeface="ＭＳ Ｐゴシック" pitchFamily="34" charset="-128"/>
              </a:rPr>
              <a:t>Presentation note:  </a:t>
            </a:r>
            <a:r>
              <a:rPr lang="en-US" altLang="en-US" dirty="0">
                <a:latin typeface="Times New Roman" pitchFamily="18" charset="0"/>
                <a:ea typeface="ＭＳ Ｐゴシック" pitchFamily="34" charset="-128"/>
              </a:rPr>
              <a:t>Ask the audience about their VFR best practices and at what point in the approach they are configured and stabile.</a:t>
            </a:r>
            <a:endParaRPr lang="en-US" altLang="en-US" i="1" dirty="0">
              <a:latin typeface="Times New Roman" pitchFamily="18" charset="0"/>
              <a:ea typeface="ＭＳ Ｐゴシック" pitchFamily="34" charset="-128"/>
            </a:endParaRPr>
          </a:p>
          <a:p>
            <a:pPr eaLnBrk="1" hangingPunct="1"/>
            <a:endParaRPr lang="en-US" altLang="en-US" i="1" dirty="0">
              <a:latin typeface="Times New Roman" pitchFamily="18" charset="0"/>
              <a:ea typeface="ＭＳ Ｐゴシック" pitchFamily="34" charset="-128"/>
            </a:endParaRPr>
          </a:p>
          <a:p>
            <a:pPr eaLnBrk="1" hangingPunct="1"/>
            <a:r>
              <a:rPr lang="en-US" altLang="en-US" dirty="0">
                <a:latin typeface="Times New Roman" pitchFamily="18" charset="0"/>
                <a:ea typeface="ＭＳ Ｐゴシック" pitchFamily="34" charset="-128"/>
              </a:rPr>
              <a:t>  </a:t>
            </a:r>
            <a:r>
              <a:rPr lang="en-US" altLang="en-US" b="1" dirty="0">
                <a:latin typeface="Times New Roman" pitchFamily="18" charset="0"/>
                <a:ea typeface="ＭＳ Ｐゴシック" pitchFamily="34" charset="-128"/>
              </a:rPr>
              <a:t>(Next Slide) </a:t>
            </a:r>
            <a:endParaRPr lang="en-US" altLang="en-US" i="1"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a:p>
            <a:pPr eaLnBrk="1" hangingPunct="1"/>
            <a:endParaRPr lang="en-US" alt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16010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we’re talking</a:t>
            </a:r>
            <a:r>
              <a:rPr lang="en-US" baseline="0" dirty="0"/>
              <a:t> a lot about go-arounds; you’re right.  If you accept the fact that stabilized approaches give you the best chances of making excellent landings, it’s also true that go-arounds are your best defense against landing accidents.  </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149379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w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2" descr="H:\IMG_3529.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3729" t="6285" r="41649" b="3588"/>
          <a:stretch/>
        </p:blipFill>
        <p:spPr bwMode="auto">
          <a:xfrm>
            <a:off x="8437417" y="285956"/>
            <a:ext cx="3754582" cy="6400594"/>
          </a:xfrm>
          <a:prstGeom prst="rect">
            <a:avLst/>
          </a:prstGeom>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482693" y="482824"/>
            <a:ext cx="1081012" cy="9543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a:t>
            </a:r>
            <a:br>
              <a:rPr lang="en-US" sz="1800" baseline="0" dirty="0"/>
            </a:br>
            <a:r>
              <a:rPr lang="en-US" sz="1800" i="0" baseline="0" dirty="0"/>
              <a:t>The FAA Safety Team (FAASTeam)</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53" y="3859"/>
              <a:ext cx="359"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6.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hyperlink" Target="https://www.faa.gov/about/initiatives/sms"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07536" y="1795830"/>
            <a:ext cx="7836339" cy="1067092"/>
          </a:xfrm>
        </p:spPr>
        <p:txBody>
          <a:bodyPr/>
          <a:lstStyle/>
          <a:p>
            <a:r>
              <a:rPr lang="en-US" dirty="0"/>
              <a:t>Topic of the Month – April</a:t>
            </a:r>
          </a:p>
          <a:p>
            <a:r>
              <a:rPr lang="en-US" dirty="0">
                <a:solidFill>
                  <a:schemeClr val="tx1"/>
                </a:solidFill>
              </a:rPr>
              <a:t>Stabilized Approach and Go-around</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ea typeface="ＭＳ Ｐゴシック" pitchFamily="34" charset="-128"/>
              </a:rPr>
              <a:t>Read the book	</a:t>
            </a:r>
          </a:p>
        </p:txBody>
      </p:sp>
      <p:sp>
        <p:nvSpPr>
          <p:cNvPr id="13315" name="Content Placeholder 2"/>
          <p:cNvSpPr>
            <a:spLocks noGrp="1"/>
          </p:cNvSpPr>
          <p:nvPr>
            <p:ph idx="1"/>
          </p:nvPr>
        </p:nvSpPr>
        <p:spPr/>
        <p:txBody>
          <a:bodyPr/>
          <a:lstStyle/>
          <a:p>
            <a:r>
              <a:rPr lang="en-US" altLang="en-US" dirty="0">
                <a:ea typeface="ＭＳ Ｐゴシック" pitchFamily="34" charset="-128"/>
              </a:rPr>
              <a:t>Pilot’s Operating Handbook or AFM</a:t>
            </a:r>
          </a:p>
          <a:p>
            <a:r>
              <a:rPr lang="en-US" altLang="en-US" dirty="0">
                <a:ea typeface="ＭＳ Ｐゴシック" pitchFamily="34" charset="-128"/>
              </a:rPr>
              <a:t>Performance Charts</a:t>
            </a:r>
          </a:p>
          <a:p>
            <a:r>
              <a:rPr lang="en-US" altLang="en-US" dirty="0">
                <a:ea typeface="ＭＳ Ｐゴシック" pitchFamily="34" charset="-128"/>
              </a:rPr>
              <a:t>Speeds for safe operation</a:t>
            </a:r>
          </a:p>
          <a:p>
            <a:r>
              <a:rPr lang="en-US" altLang="en-US" dirty="0">
                <a:ea typeface="ＭＳ Ｐゴシック" pitchFamily="34" charset="-128"/>
              </a:rPr>
              <a:t>Emergency procedures</a:t>
            </a:r>
          </a:p>
          <a:p>
            <a:r>
              <a:rPr lang="en-US" altLang="en-US" dirty="0">
                <a:ea typeface="ＭＳ Ｐゴシック" pitchFamily="34" charset="-128"/>
              </a:rPr>
              <a:t>Systems</a:t>
            </a:r>
          </a:p>
        </p:txBody>
      </p:sp>
      <p:pic>
        <p:nvPicPr>
          <p:cNvPr id="133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6739" y="2486026"/>
            <a:ext cx="3897279" cy="2923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76072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ea typeface="ＭＳ Ｐゴシック" pitchFamily="34" charset="-128"/>
              </a:rPr>
              <a:t>De stabilizing factors	</a:t>
            </a:r>
          </a:p>
        </p:txBody>
      </p:sp>
      <p:sp>
        <p:nvSpPr>
          <p:cNvPr id="13315" name="Content Placeholder 2"/>
          <p:cNvSpPr>
            <a:spLocks noGrp="1"/>
          </p:cNvSpPr>
          <p:nvPr>
            <p:ph idx="1"/>
          </p:nvPr>
        </p:nvSpPr>
        <p:spPr/>
        <p:txBody>
          <a:bodyPr/>
          <a:lstStyle/>
          <a:p>
            <a:r>
              <a:rPr lang="en-US" altLang="en-US" dirty="0">
                <a:ea typeface="ＭＳ Ｐゴシック" pitchFamily="34" charset="-128"/>
              </a:rPr>
              <a:t>Excessive Speed</a:t>
            </a:r>
          </a:p>
          <a:p>
            <a:r>
              <a:rPr lang="en-US" altLang="en-US" dirty="0">
                <a:ea typeface="ＭＳ Ｐゴシック" pitchFamily="34" charset="-128"/>
              </a:rPr>
              <a:t>Excessive Altitude</a:t>
            </a:r>
          </a:p>
          <a:p>
            <a:r>
              <a:rPr lang="en-US" altLang="en-US" dirty="0">
                <a:ea typeface="ＭＳ Ｐゴシック" pitchFamily="34" charset="-128"/>
              </a:rPr>
              <a:t>Maneuvering </a:t>
            </a:r>
          </a:p>
          <a:p>
            <a:r>
              <a:rPr lang="en-US" altLang="en-US" dirty="0">
                <a:ea typeface="ＭＳ Ｐゴシック" pitchFamily="34" charset="-128"/>
              </a:rPr>
              <a:t>ATC and traffic</a:t>
            </a:r>
          </a:p>
        </p:txBody>
      </p:sp>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2915" y="2503228"/>
            <a:ext cx="4128485" cy="3095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92305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ea typeface="ＭＳ Ｐゴシック" pitchFamily="34" charset="-128"/>
              </a:rPr>
              <a:t>It’s hard to say, “unable.”	</a:t>
            </a:r>
          </a:p>
        </p:txBody>
      </p:sp>
      <p:sp>
        <p:nvSpPr>
          <p:cNvPr id="15363" name="Content Placeholder 2"/>
          <p:cNvSpPr>
            <a:spLocks noGrp="1"/>
          </p:cNvSpPr>
          <p:nvPr>
            <p:ph idx="1"/>
          </p:nvPr>
        </p:nvSpPr>
        <p:spPr/>
        <p:txBody>
          <a:bodyPr/>
          <a:lstStyle/>
          <a:p>
            <a:r>
              <a:rPr lang="en-US" altLang="en-US" dirty="0">
                <a:ea typeface="ＭＳ Ｐゴシック" pitchFamily="34" charset="-128"/>
              </a:rPr>
              <a:t>Skilled</a:t>
            </a:r>
          </a:p>
          <a:p>
            <a:r>
              <a:rPr lang="en-US" altLang="en-US" dirty="0">
                <a:ea typeface="ＭＳ Ｐゴシック" pitchFamily="34" charset="-128"/>
              </a:rPr>
              <a:t>Competent</a:t>
            </a:r>
          </a:p>
          <a:p>
            <a:r>
              <a:rPr lang="en-US" altLang="en-US" dirty="0">
                <a:ea typeface="ＭＳ Ｐゴシック" pitchFamily="34" charset="-128"/>
              </a:rPr>
              <a:t>Adaptable</a:t>
            </a:r>
          </a:p>
          <a:p>
            <a:r>
              <a:rPr lang="en-US" altLang="en-US" dirty="0">
                <a:ea typeface="ＭＳ Ｐゴシック" pitchFamily="34" charset="-128"/>
              </a:rPr>
              <a:t>Accommodating</a:t>
            </a:r>
          </a:p>
          <a:p>
            <a:r>
              <a:rPr lang="en-US" altLang="en-US" dirty="0">
                <a:ea typeface="ＭＳ Ｐゴシック" pitchFamily="34" charset="-128"/>
              </a:rPr>
              <a:t>Rise to the Occasion</a:t>
            </a:r>
          </a:p>
          <a:p>
            <a:r>
              <a:rPr lang="en-US" altLang="en-US" dirty="0">
                <a:ea typeface="ＭＳ Ｐゴシック" pitchFamily="34" charset="-128"/>
              </a:rPr>
              <a:t>Mission Oriented</a:t>
            </a:r>
          </a:p>
          <a:p>
            <a:pPr lvl="1"/>
            <a:r>
              <a:rPr lang="en-US" altLang="en-US" dirty="0">
                <a:ea typeface="ＭＳ Ｐゴシック" pitchFamily="34" charset="-128"/>
              </a:rPr>
              <a:t>Git er done</a:t>
            </a:r>
          </a:p>
        </p:txBody>
      </p:sp>
      <p:pic>
        <p:nvPicPr>
          <p:cNvPr id="15365" name="Picture 4"/>
          <p:cNvPicPr>
            <a:picLocks noChangeAspect="1"/>
          </p:cNvPicPr>
          <p:nvPr/>
        </p:nvPicPr>
        <p:blipFill>
          <a:blip r:embed="rId4">
            <a:extLst>
              <a:ext uri="{28A0092B-C50C-407E-A947-70E740481C1C}">
                <a14:useLocalDpi xmlns:a14="http://schemas.microsoft.com/office/drawing/2010/main" val="0"/>
              </a:ext>
            </a:extLst>
          </a:blip>
          <a:srcRect l="6409" t="6351" r="6760" b="3406"/>
          <a:stretch>
            <a:fillRect/>
          </a:stretch>
        </p:blipFill>
        <p:spPr bwMode="auto">
          <a:xfrm>
            <a:off x="8188856" y="1508126"/>
            <a:ext cx="3205162" cy="4144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7825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7212" y="187328"/>
            <a:ext cx="8472488" cy="609600"/>
          </a:xfrm>
        </p:spPr>
        <p:txBody>
          <a:bodyPr/>
          <a:lstStyle/>
          <a:p>
            <a:r>
              <a:rPr lang="en-US" altLang="en-US" dirty="0">
                <a:ea typeface="ＭＳ Ｐゴシック" pitchFamily="34" charset="-128"/>
              </a:rPr>
              <a:t>Part of the problem?	</a:t>
            </a:r>
          </a:p>
        </p:txBody>
      </p:sp>
      <p:sp>
        <p:nvSpPr>
          <p:cNvPr id="16387" name="Content Placeholder 2"/>
          <p:cNvSpPr>
            <a:spLocks noGrp="1"/>
          </p:cNvSpPr>
          <p:nvPr>
            <p:ph idx="1"/>
          </p:nvPr>
        </p:nvSpPr>
        <p:spPr>
          <a:xfrm>
            <a:off x="391446" y="796928"/>
            <a:ext cx="8050212" cy="4586288"/>
          </a:xfrm>
        </p:spPr>
        <p:txBody>
          <a:bodyPr/>
          <a:lstStyle/>
          <a:p>
            <a:r>
              <a:rPr lang="en-US" altLang="en-US" dirty="0">
                <a:ea typeface="ＭＳ Ｐゴシック" pitchFamily="34" charset="-128"/>
              </a:rPr>
              <a:t>CFI’s can, and often do, salvage student approaches</a:t>
            </a:r>
          </a:p>
          <a:p>
            <a:r>
              <a:rPr lang="en-US" altLang="en-US" dirty="0">
                <a:ea typeface="ＭＳ Ｐゴシック" pitchFamily="34" charset="-128"/>
              </a:rPr>
              <a:t>Taking control can: </a:t>
            </a:r>
          </a:p>
          <a:p>
            <a:pPr lvl="1"/>
            <a:r>
              <a:rPr lang="en-US" altLang="en-US" dirty="0">
                <a:ea typeface="ＭＳ Ｐゴシック" pitchFamily="34" charset="-128"/>
              </a:rPr>
              <a:t>Salvage the landing or approach</a:t>
            </a:r>
          </a:p>
          <a:p>
            <a:pPr lvl="1"/>
            <a:r>
              <a:rPr lang="en-US" altLang="en-US" dirty="0">
                <a:ea typeface="ＭＳ Ｐゴシック" pitchFamily="34" charset="-128"/>
              </a:rPr>
              <a:t>Save time and money</a:t>
            </a:r>
          </a:p>
          <a:p>
            <a:pPr lvl="1"/>
            <a:r>
              <a:rPr lang="en-US" altLang="en-US" dirty="0">
                <a:ea typeface="ＭＳ Ｐゴシック" pitchFamily="34" charset="-128"/>
              </a:rPr>
              <a:t>Keep the training on schedule</a:t>
            </a:r>
          </a:p>
          <a:p>
            <a:pPr lvl="1"/>
            <a:r>
              <a:rPr lang="en-US" altLang="en-US" dirty="0">
                <a:ea typeface="ＭＳ Ｐゴシック" pitchFamily="34" charset="-128"/>
              </a:rPr>
              <a:t>Impress the student</a:t>
            </a:r>
          </a:p>
          <a:p>
            <a:pPr lvl="2"/>
            <a:r>
              <a:rPr lang="en-US" altLang="en-US" dirty="0">
                <a:ea typeface="ＭＳ Ｐゴシック" pitchFamily="34" charset="-128"/>
              </a:rPr>
              <a:t>And maybe the boss</a:t>
            </a:r>
          </a:p>
          <a:p>
            <a:r>
              <a:rPr lang="en-US" altLang="en-US" dirty="0">
                <a:ea typeface="ＭＳ Ｐゴシック" pitchFamily="34" charset="-128"/>
              </a:rPr>
              <a:t>But it may send the wrong message</a:t>
            </a:r>
          </a:p>
          <a:p>
            <a:pPr lvl="1"/>
            <a:r>
              <a:rPr lang="en-US" altLang="en-US" dirty="0">
                <a:ea typeface="ＭＳ Ｐゴシック" pitchFamily="34" charset="-128"/>
              </a:rPr>
              <a:t>Let the student go around and then</a:t>
            </a:r>
          </a:p>
          <a:p>
            <a:pPr lvl="1"/>
            <a:r>
              <a:rPr lang="en-US" altLang="en-US" dirty="0">
                <a:ea typeface="ＭＳ Ｐゴシック" pitchFamily="34" charset="-128"/>
              </a:rPr>
              <a:t>Validate their good judgment </a:t>
            </a:r>
          </a:p>
        </p:txBody>
      </p:sp>
      <p:sp>
        <p:nvSpPr>
          <p:cNvPr id="1638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610476F-BE47-4FC0-887F-66D7DC9A451B}" type="slidenum">
              <a:rPr lang="en-US" altLang="en-US" sz="1400">
                <a:solidFill>
                  <a:schemeClr val="bg1"/>
                </a:solidFill>
                <a:latin typeface="Times New Roman" pitchFamily="18" charset="0"/>
              </a:rPr>
              <a:pPr eaLnBrk="1" hangingPunct="1"/>
              <a:t>13</a:t>
            </a:fld>
            <a:endParaRPr lang="en-US" altLang="en-US" sz="1400" dirty="0">
              <a:solidFill>
                <a:schemeClr val="bg1"/>
              </a:solidFill>
              <a:latin typeface="Times New Roman" pitchFamily="18" charset="0"/>
            </a:endParaRPr>
          </a:p>
        </p:txBody>
      </p:sp>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524" y="2543175"/>
            <a:ext cx="3782418" cy="2840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13207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ea typeface="ＭＳ Ｐゴシック" pitchFamily="34" charset="-128"/>
              </a:rPr>
              <a:t>So, when do I </a:t>
            </a:r>
            <a:r>
              <a:rPr lang="en-US" altLang="en-US" dirty="0">
                <a:solidFill>
                  <a:schemeClr val="tx1"/>
                </a:solidFill>
                <a:ea typeface="ＭＳ Ｐゴシック" pitchFamily="34" charset="-128"/>
              </a:rPr>
              <a:t>go-around</a:t>
            </a:r>
            <a:r>
              <a:rPr lang="en-US" altLang="en-US" dirty="0">
                <a:ea typeface="ＭＳ Ｐゴシック" pitchFamily="34" charset="-128"/>
              </a:rPr>
              <a:t>?	</a:t>
            </a:r>
          </a:p>
        </p:txBody>
      </p:sp>
      <p:sp>
        <p:nvSpPr>
          <p:cNvPr id="3" name="Content Placeholder 2"/>
          <p:cNvSpPr>
            <a:spLocks noGrp="1"/>
          </p:cNvSpPr>
          <p:nvPr>
            <p:ph idx="1"/>
          </p:nvPr>
        </p:nvSpPr>
        <p:spPr>
          <a:xfrm>
            <a:off x="571500" y="954088"/>
            <a:ext cx="8050212" cy="4572000"/>
          </a:xfrm>
        </p:spPr>
        <p:txBody>
          <a:bodyPr/>
          <a:lstStyle/>
          <a:p>
            <a:r>
              <a:rPr lang="en-US" altLang="en-US" dirty="0">
                <a:ea typeface="ＭＳ Ｐゴシック" pitchFamily="34" charset="-128"/>
              </a:rPr>
              <a:t>Whenever the approach becomes unstable</a:t>
            </a:r>
          </a:p>
          <a:p>
            <a:pPr lvl="1"/>
            <a:r>
              <a:rPr lang="en-US" altLang="en-US" dirty="0">
                <a:ea typeface="ＭＳ Ｐゴシック" pitchFamily="34" charset="-128"/>
              </a:rPr>
              <a:t>At or below 1000 ft – IFR</a:t>
            </a:r>
          </a:p>
          <a:p>
            <a:pPr lvl="1"/>
            <a:r>
              <a:rPr lang="en-US" altLang="en-US" dirty="0">
                <a:ea typeface="ＭＳ Ｐゴシック" pitchFamily="34" charset="-128"/>
              </a:rPr>
              <a:t>At or below  500 ft – VFR</a:t>
            </a:r>
          </a:p>
          <a:p>
            <a:r>
              <a:rPr lang="en-US" altLang="en-US" dirty="0">
                <a:ea typeface="ＭＳ Ｐゴシック" pitchFamily="34" charset="-128"/>
              </a:rPr>
              <a:t>Whenever a landing can’t be made</a:t>
            </a:r>
          </a:p>
          <a:p>
            <a:pPr lvl="1"/>
            <a:r>
              <a:rPr lang="en-US" altLang="en-US" dirty="0">
                <a:ea typeface="ＭＳ Ｐゴシック" pitchFamily="34" charset="-128"/>
              </a:rPr>
              <a:t>Runway out of service</a:t>
            </a:r>
          </a:p>
          <a:p>
            <a:pPr lvl="1"/>
            <a:r>
              <a:rPr lang="en-US" altLang="en-US" dirty="0">
                <a:ea typeface="ＭＳ Ｐゴシック" pitchFamily="34" charset="-128"/>
              </a:rPr>
              <a:t>Traffic on runway</a:t>
            </a:r>
          </a:p>
          <a:p>
            <a:r>
              <a:rPr lang="en-US" altLang="en-US" dirty="0">
                <a:ea typeface="ＭＳ Ｐゴシック" pitchFamily="34" charset="-128"/>
              </a:rPr>
              <a:t>Make the decision early</a:t>
            </a:r>
          </a:p>
          <a:p>
            <a:pPr lvl="1"/>
            <a:r>
              <a:rPr lang="en-US" altLang="en-US" dirty="0">
                <a:ea typeface="ＭＳ Ｐゴシック" pitchFamily="34" charset="-128"/>
              </a:rPr>
              <a:t>Stick to it!</a:t>
            </a:r>
          </a:p>
          <a:p>
            <a:pPr lvl="2"/>
            <a:r>
              <a:rPr lang="en-US" altLang="en-US" dirty="0">
                <a:ea typeface="ＭＳ Ｐゴシック" pitchFamily="34" charset="-128"/>
              </a:rPr>
              <a:t>Changing your mind is                                          destabilizing</a:t>
            </a:r>
          </a:p>
        </p:txBody>
      </p:sp>
      <p:pic>
        <p:nvPicPr>
          <p:cNvPr id="17413" name="Picture 6" descr="IM000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758" y="2571751"/>
            <a:ext cx="3943393" cy="2954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4653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98322" y="566814"/>
            <a:ext cx="8472488" cy="609600"/>
          </a:xfrm>
        </p:spPr>
        <p:txBody>
          <a:bodyPr/>
          <a:lstStyle/>
          <a:p>
            <a:r>
              <a:rPr lang="en-US" altLang="en-US" dirty="0">
                <a:ea typeface="ＭＳ Ｐゴシック" pitchFamily="34" charset="-128"/>
              </a:rPr>
              <a:t>Go-around &amp; Missed Approach</a:t>
            </a:r>
            <a:br>
              <a:rPr lang="en-US" altLang="en-US" dirty="0">
                <a:ea typeface="ＭＳ Ｐゴシック" pitchFamily="34" charset="-128"/>
              </a:rPr>
            </a:br>
            <a:r>
              <a:rPr lang="en-US" altLang="en-US" dirty="0">
                <a:ea typeface="ＭＳ Ｐゴシック" pitchFamily="34" charset="-128"/>
              </a:rPr>
              <a:t>Priorities</a:t>
            </a:r>
          </a:p>
        </p:txBody>
      </p:sp>
      <p:sp>
        <p:nvSpPr>
          <p:cNvPr id="8" name="Content Placeholder 2"/>
          <p:cNvSpPr>
            <a:spLocks noGrp="1"/>
          </p:cNvSpPr>
          <p:nvPr>
            <p:ph idx="1"/>
          </p:nvPr>
        </p:nvSpPr>
        <p:spPr>
          <a:xfrm>
            <a:off x="798322" y="1890712"/>
            <a:ext cx="8050213" cy="4586288"/>
          </a:xfrm>
        </p:spPr>
        <p:txBody>
          <a:bodyPr/>
          <a:lstStyle/>
          <a:p>
            <a:pPr>
              <a:defRPr/>
            </a:pPr>
            <a:r>
              <a:rPr lang="en-US" dirty="0">
                <a:ea typeface="ＭＳ Ｐゴシック" pitchFamily="34" charset="-128"/>
              </a:rPr>
              <a:t>Aviate</a:t>
            </a:r>
          </a:p>
          <a:p>
            <a:pPr lvl="1">
              <a:defRPr/>
            </a:pPr>
            <a:r>
              <a:rPr lang="en-US" dirty="0">
                <a:ea typeface="ＭＳ Ｐゴシック" pitchFamily="34" charset="-128"/>
              </a:rPr>
              <a:t>Maintain aircraft control</a:t>
            </a:r>
          </a:p>
          <a:p>
            <a:pPr lvl="1">
              <a:defRPr/>
            </a:pPr>
            <a:r>
              <a:rPr lang="en-US" dirty="0">
                <a:ea typeface="ＭＳ Ｐゴシック" pitchFamily="34" charset="-128"/>
              </a:rPr>
              <a:t>Arrest descent</a:t>
            </a:r>
          </a:p>
          <a:p>
            <a:pPr lvl="1">
              <a:defRPr/>
            </a:pPr>
            <a:r>
              <a:rPr lang="en-US" dirty="0">
                <a:ea typeface="ＭＳ Ｐゴシック" pitchFamily="34" charset="-128"/>
              </a:rPr>
              <a:t>Apply climb or level flight power</a:t>
            </a:r>
          </a:p>
          <a:p>
            <a:pPr lvl="1">
              <a:defRPr/>
            </a:pPr>
            <a:r>
              <a:rPr lang="en-US" dirty="0">
                <a:ea typeface="ＭＳ Ｐゴシック" pitchFamily="34" charset="-128"/>
              </a:rPr>
              <a:t>When you have a positive rate</a:t>
            </a:r>
          </a:p>
          <a:p>
            <a:pPr marL="457200" lvl="1" indent="0">
              <a:buNone/>
              <a:defRPr/>
            </a:pPr>
            <a:r>
              <a:rPr lang="en-US" dirty="0">
                <a:ea typeface="ＭＳ Ｐゴシック" pitchFamily="34" charset="-128"/>
              </a:rPr>
              <a:t>	of climb, Configure flaps, </a:t>
            </a:r>
          </a:p>
          <a:p>
            <a:pPr marL="457200" lvl="1" indent="0">
              <a:buNone/>
              <a:defRPr/>
            </a:pPr>
            <a:r>
              <a:rPr lang="en-US" dirty="0">
                <a:ea typeface="ＭＳ Ｐゴシック" pitchFamily="34" charset="-128"/>
              </a:rPr>
              <a:t>	gear, etc. for climb or level </a:t>
            </a:r>
          </a:p>
          <a:p>
            <a:pPr marL="457200" lvl="1" indent="0">
              <a:buNone/>
              <a:defRPr/>
            </a:pPr>
            <a:r>
              <a:rPr lang="en-US" dirty="0">
                <a:ea typeface="ＭＳ Ｐゴシック" pitchFamily="34" charset="-128"/>
              </a:rPr>
              <a:t>	flight.</a:t>
            </a:r>
          </a:p>
          <a:p>
            <a:pPr marL="457200" lvl="1" indent="0">
              <a:buNone/>
              <a:defRPr/>
            </a:pPr>
            <a:endParaRPr lang="en-US" dirty="0">
              <a:ea typeface="ＭＳ Ｐゴシック" pitchFamily="34" charset="-128"/>
            </a:endParaRPr>
          </a:p>
        </p:txBody>
      </p:sp>
      <p:pic>
        <p:nvPicPr>
          <p:cNvPr id="1843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915" y="2657475"/>
            <a:ext cx="3865578" cy="2900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183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2417" y="1932715"/>
            <a:ext cx="8050213" cy="4586288"/>
          </a:xfrm>
        </p:spPr>
        <p:txBody>
          <a:bodyPr/>
          <a:lstStyle/>
          <a:p>
            <a:r>
              <a:rPr lang="en-US" altLang="en-US" dirty="0">
                <a:ea typeface="ＭＳ Ｐゴシック" pitchFamily="34" charset="-128"/>
              </a:rPr>
              <a:t>Navigate</a:t>
            </a:r>
          </a:p>
          <a:p>
            <a:pPr lvl="1"/>
            <a:r>
              <a:rPr lang="en-US" altLang="en-US" dirty="0">
                <a:ea typeface="ＭＳ Ｐゴシック" pitchFamily="34" charset="-128"/>
              </a:rPr>
              <a:t>IFR Continue to missed approach point and then</a:t>
            </a:r>
          </a:p>
          <a:p>
            <a:pPr lvl="2"/>
            <a:r>
              <a:rPr lang="en-US" altLang="en-US" dirty="0">
                <a:ea typeface="ＭＳ Ｐゴシック" pitchFamily="34" charset="-128"/>
              </a:rPr>
              <a:t>Fly the missed approach procedure or</a:t>
            </a:r>
          </a:p>
          <a:p>
            <a:pPr lvl="2"/>
            <a:r>
              <a:rPr lang="en-US" altLang="en-US" dirty="0">
                <a:ea typeface="ＭＳ Ｐゴシック" pitchFamily="34" charset="-128"/>
              </a:rPr>
              <a:t>Follow ATC instructions</a:t>
            </a:r>
          </a:p>
          <a:p>
            <a:pPr lvl="1"/>
            <a:r>
              <a:rPr lang="en-US" altLang="en-US" dirty="0">
                <a:ea typeface="ＭＳ Ｐゴシック" pitchFamily="34" charset="-128"/>
              </a:rPr>
              <a:t>VFR Continue to runway threshold &amp; climb to pattern altitude and then</a:t>
            </a:r>
          </a:p>
          <a:p>
            <a:pPr lvl="2"/>
            <a:r>
              <a:rPr lang="en-US" altLang="en-US" dirty="0">
                <a:ea typeface="ＭＳ Ｐゴシック" pitchFamily="34" charset="-128"/>
              </a:rPr>
              <a:t>Maneuver to remain in or re-enter pattern or</a:t>
            </a:r>
          </a:p>
          <a:p>
            <a:pPr lvl="2"/>
            <a:r>
              <a:rPr lang="en-US" altLang="en-US" dirty="0">
                <a:ea typeface="ＭＳ Ｐゴシック" pitchFamily="34" charset="-128"/>
              </a:rPr>
              <a:t>Follow ATC instructions</a:t>
            </a:r>
          </a:p>
        </p:txBody>
      </p:sp>
      <p:pic>
        <p:nvPicPr>
          <p:cNvPr id="19461" name="Picture 2"/>
          <p:cNvPicPr>
            <a:picLocks noChangeAspect="1"/>
          </p:cNvPicPr>
          <p:nvPr/>
        </p:nvPicPr>
        <p:blipFill>
          <a:blip r:embed="rId4">
            <a:extLst>
              <a:ext uri="{28A0092B-C50C-407E-A947-70E740481C1C}">
                <a14:useLocalDpi xmlns:a14="http://schemas.microsoft.com/office/drawing/2010/main" val="0"/>
              </a:ext>
            </a:extLst>
          </a:blip>
          <a:srcRect b="9486"/>
          <a:stretch>
            <a:fillRect/>
          </a:stretch>
        </p:blipFill>
        <p:spPr bwMode="auto">
          <a:xfrm>
            <a:off x="8502630" y="3236714"/>
            <a:ext cx="3270271" cy="2379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33388" y="529683"/>
            <a:ext cx="8472488" cy="609600"/>
          </a:xfrm>
        </p:spPr>
        <p:txBody>
          <a:bodyPr/>
          <a:lstStyle/>
          <a:p>
            <a:r>
              <a:rPr lang="en-US" altLang="en-US" dirty="0">
                <a:ea typeface="ＭＳ Ｐゴシック" pitchFamily="34" charset="-128"/>
              </a:rPr>
              <a:t>Go-around &amp; Missed Approach</a:t>
            </a:r>
            <a:br>
              <a:rPr lang="en-US" altLang="en-US" dirty="0">
                <a:ea typeface="ＭＳ Ｐゴシック" pitchFamily="34" charset="-128"/>
              </a:rPr>
            </a:br>
            <a:r>
              <a:rPr lang="en-US" altLang="en-US" dirty="0">
                <a:ea typeface="ＭＳ Ｐゴシック" pitchFamily="34" charset="-128"/>
              </a:rPr>
              <a:t>Priorities</a:t>
            </a:r>
          </a:p>
        </p:txBody>
      </p:sp>
    </p:spTree>
    <p:custDataLst>
      <p:tags r:id="rId1"/>
    </p:custDataLst>
    <p:extLst>
      <p:ext uri="{BB962C8B-B14F-4D97-AF65-F5344CB8AC3E}">
        <p14:creationId xmlns:p14="http://schemas.microsoft.com/office/powerpoint/2010/main" val="339314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946151" y="1808301"/>
            <a:ext cx="8050213" cy="4586288"/>
          </a:xfrm>
        </p:spPr>
        <p:txBody>
          <a:bodyPr/>
          <a:lstStyle/>
          <a:p>
            <a:r>
              <a:rPr lang="en-US" altLang="en-US" dirty="0">
                <a:ea typeface="ＭＳ Ｐゴシック" pitchFamily="34" charset="-128"/>
              </a:rPr>
              <a:t>Communicate</a:t>
            </a:r>
          </a:p>
          <a:p>
            <a:pPr lvl="1"/>
            <a:r>
              <a:rPr lang="en-US" altLang="en-US" dirty="0">
                <a:ea typeface="ＭＳ Ｐゴシック" pitchFamily="34" charset="-128"/>
              </a:rPr>
              <a:t>IFR</a:t>
            </a:r>
          </a:p>
          <a:p>
            <a:pPr lvl="2"/>
            <a:r>
              <a:rPr lang="en-US" altLang="en-US" dirty="0">
                <a:ea typeface="ＭＳ Ｐゴシック" pitchFamily="34" charset="-128"/>
              </a:rPr>
              <a:t>Tower or local traffic advisory frequency</a:t>
            </a:r>
          </a:p>
          <a:p>
            <a:pPr lvl="2"/>
            <a:r>
              <a:rPr lang="en-US" altLang="en-US" dirty="0">
                <a:ea typeface="ＭＳ Ｐゴシック" pitchFamily="34" charset="-128"/>
              </a:rPr>
              <a:t>ATC – state intentions</a:t>
            </a:r>
          </a:p>
          <a:p>
            <a:pPr lvl="1"/>
            <a:r>
              <a:rPr lang="en-US" altLang="en-US" dirty="0">
                <a:ea typeface="ＭＳ Ｐゴシック" pitchFamily="34" charset="-128"/>
              </a:rPr>
              <a:t>VFR</a:t>
            </a:r>
          </a:p>
          <a:p>
            <a:pPr lvl="2"/>
            <a:r>
              <a:rPr lang="en-US" altLang="en-US" dirty="0">
                <a:ea typeface="ＭＳ Ｐゴシック" pitchFamily="34" charset="-128"/>
              </a:rPr>
              <a:t>Tower or local traffic advisory frequency</a:t>
            </a:r>
          </a:p>
        </p:txBody>
      </p:sp>
      <p:pic>
        <p:nvPicPr>
          <p:cNvPr id="20485" name="Picture 9" descr="http://www.eee.hku.hk/newspool/AirTrafficControl06/img/aviation2006/Air%20Traffic%20Control_2006_004.JPG"/>
          <p:cNvPicPr>
            <a:picLocks noChangeAspect="1" noChangeArrowheads="1"/>
          </p:cNvPicPr>
          <p:nvPr/>
        </p:nvPicPr>
        <p:blipFill>
          <a:blip r:embed="rId4" cstate="print">
            <a:extLst>
              <a:ext uri="{28A0092B-C50C-407E-A947-70E740481C1C}">
                <a14:useLocalDpi xmlns:a14="http://schemas.microsoft.com/office/drawing/2010/main" val="0"/>
              </a:ext>
            </a:extLst>
          </a:blip>
          <a:srcRect t="15265"/>
          <a:stretch>
            <a:fillRect/>
          </a:stretch>
        </p:blipFill>
        <p:spPr bwMode="auto">
          <a:xfrm>
            <a:off x="8077200" y="3243264"/>
            <a:ext cx="3665742" cy="233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946151" y="523875"/>
            <a:ext cx="8472488" cy="609600"/>
          </a:xfrm>
        </p:spPr>
        <p:txBody>
          <a:bodyPr/>
          <a:lstStyle/>
          <a:p>
            <a:r>
              <a:rPr lang="en-US" altLang="en-US" dirty="0">
                <a:ea typeface="ＭＳ Ｐゴシック" pitchFamily="34" charset="-128"/>
              </a:rPr>
              <a:t>Go-around &amp; Missed Approach</a:t>
            </a:r>
            <a:br>
              <a:rPr lang="en-US" altLang="en-US" dirty="0">
                <a:ea typeface="ＭＳ Ｐゴシック" pitchFamily="34" charset="-128"/>
              </a:rPr>
            </a:br>
            <a:r>
              <a:rPr lang="en-US" altLang="en-US" dirty="0">
                <a:ea typeface="ＭＳ Ｐゴシック" pitchFamily="34" charset="-128"/>
              </a:rPr>
              <a:t>Priorities</a:t>
            </a:r>
          </a:p>
        </p:txBody>
      </p:sp>
    </p:spTree>
    <p:custDataLst>
      <p:tags r:id="rId1"/>
    </p:custDataLst>
    <p:extLst>
      <p:ext uri="{BB962C8B-B14F-4D97-AF65-F5344CB8AC3E}">
        <p14:creationId xmlns:p14="http://schemas.microsoft.com/office/powerpoint/2010/main" val="159960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ea typeface="ＭＳ Ｐゴシック" pitchFamily="34" charset="-128"/>
              </a:rPr>
              <a:t>The Automation Paradox</a:t>
            </a:r>
          </a:p>
        </p:txBody>
      </p:sp>
      <p:pic>
        <p:nvPicPr>
          <p:cNvPr id="2150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0051" y="1428751"/>
            <a:ext cx="4120576" cy="2799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09"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8616" y="3514651"/>
            <a:ext cx="3005559" cy="2001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10" name="Content Placeholder 2"/>
          <p:cNvPicPr>
            <a:picLocks noGrp="1" noChangeAspect="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914401" y="952939"/>
            <a:ext cx="3588332" cy="241245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23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Automation Paradox</a:t>
            </a:r>
          </a:p>
        </p:txBody>
      </p:sp>
      <p:sp>
        <p:nvSpPr>
          <p:cNvPr id="3" name="Content Placeholder 2"/>
          <p:cNvSpPr>
            <a:spLocks noGrp="1"/>
          </p:cNvSpPr>
          <p:nvPr>
            <p:ph idx="1"/>
          </p:nvPr>
        </p:nvSpPr>
        <p:spPr>
          <a:xfrm>
            <a:off x="571500" y="1065213"/>
            <a:ext cx="10733617" cy="4391025"/>
          </a:xfrm>
        </p:spPr>
        <p:txBody>
          <a:bodyPr/>
          <a:lstStyle/>
          <a:p>
            <a:pPr marL="0" indent="0">
              <a:buNone/>
            </a:pPr>
            <a:r>
              <a:rPr lang="en-US" dirty="0"/>
              <a:t>Something to consider when flying “Electric Aircraft”</a:t>
            </a:r>
          </a:p>
          <a:p>
            <a:pPr marL="0" indent="0">
              <a:buNone/>
            </a:pPr>
            <a:endParaRPr lang="en-US" dirty="0"/>
          </a:p>
          <a:p>
            <a:pPr marL="0" indent="0">
              <a:buNone/>
            </a:pPr>
            <a:r>
              <a:rPr lang="en-US" dirty="0"/>
              <a:t>As Situational Awareness increases with Automation, “Stick and Rudder proficiency can decrease due to “letting George do it”</a:t>
            </a:r>
          </a:p>
          <a:p>
            <a:pPr>
              <a:buFont typeface="Arial" panose="020B0604020202020204" pitchFamily="34" charset="0"/>
              <a:buChar char="•"/>
            </a:pPr>
            <a:endParaRPr lang="en-US" dirty="0"/>
          </a:p>
          <a:p>
            <a:pPr>
              <a:buFont typeface="Arial" panose="020B0604020202020204" pitchFamily="34" charset="0"/>
              <a:buChar char="•"/>
            </a:pPr>
            <a:r>
              <a:rPr lang="en-US" dirty="0"/>
              <a:t>Hand Fly Departures and Arrivals whenever possible</a:t>
            </a:r>
          </a:p>
        </p:txBody>
      </p:sp>
    </p:spTree>
    <p:custDataLst>
      <p:tags r:id="rId1"/>
    </p:custDataLst>
    <p:extLst>
      <p:ext uri="{BB962C8B-B14F-4D97-AF65-F5344CB8AC3E}">
        <p14:creationId xmlns:p14="http://schemas.microsoft.com/office/powerpoint/2010/main" val="27905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ea typeface="ＭＳ Ｐゴシック" pitchFamily="34" charset="-128"/>
              </a:rPr>
              <a:t>Welcome</a:t>
            </a:r>
          </a:p>
        </p:txBody>
      </p:sp>
      <p:sp>
        <p:nvSpPr>
          <p:cNvPr id="5123" name="Content Placeholder 2"/>
          <p:cNvSpPr>
            <a:spLocks noGrp="1"/>
          </p:cNvSpPr>
          <p:nvPr>
            <p:ph idx="1"/>
          </p:nvPr>
        </p:nvSpPr>
        <p:spPr>
          <a:xfrm>
            <a:off x="571500" y="954088"/>
            <a:ext cx="10733617" cy="4391025"/>
          </a:xfrm>
        </p:spPr>
        <p:txBody>
          <a:bodyPr/>
          <a:lstStyle/>
          <a:p>
            <a:r>
              <a:rPr lang="en-US" altLang="en-US" dirty="0">
                <a:ea typeface="ＭＳ Ｐゴシック" pitchFamily="34" charset="-128"/>
              </a:rPr>
              <a:t>Exits</a:t>
            </a:r>
          </a:p>
          <a:p>
            <a:r>
              <a:rPr lang="en-US" altLang="en-US" dirty="0">
                <a:ea typeface="ＭＳ Ｐゴシック" pitchFamily="34" charset="-128"/>
              </a:rPr>
              <a:t>Restrooms</a:t>
            </a:r>
          </a:p>
          <a:p>
            <a:r>
              <a:rPr lang="en-US" altLang="en-US" dirty="0">
                <a:ea typeface="ＭＳ Ｐゴシック" pitchFamily="34" charset="-128"/>
              </a:rPr>
              <a:t>Emergency Evacuation</a:t>
            </a:r>
          </a:p>
          <a:p>
            <a:r>
              <a:rPr lang="en-US" altLang="en-US" dirty="0">
                <a:ea typeface="ＭＳ Ｐゴシック" pitchFamily="34" charset="-128"/>
              </a:rPr>
              <a:t>Breaks </a:t>
            </a:r>
          </a:p>
          <a:p>
            <a:r>
              <a:rPr lang="en-US" altLang="en-US" dirty="0">
                <a:ea typeface="ＭＳ Ｐゴシック" pitchFamily="34" charset="-128"/>
              </a:rPr>
              <a:t>Sponsor Acknowledgment</a:t>
            </a:r>
          </a:p>
          <a:p>
            <a:r>
              <a:rPr lang="en-US" altLang="en-US" dirty="0">
                <a:ea typeface="ＭＳ Ｐゴシック" pitchFamily="34" charset="-128"/>
              </a:rPr>
              <a:t>Set phones &amp; devices to silent or off</a:t>
            </a:r>
          </a:p>
          <a:p>
            <a:r>
              <a:rPr lang="en-US" altLang="en-US" dirty="0">
                <a:ea typeface="ＭＳ Ｐゴシック" pitchFamily="34" charset="-128"/>
              </a:rPr>
              <a:t>Other information</a:t>
            </a:r>
          </a:p>
          <a:p>
            <a:endParaRPr lang="en-US" altLang="en-US" dirty="0">
              <a:ea typeface="ＭＳ Ｐゴシック" pitchFamily="34" charset="-128"/>
            </a:endParaRPr>
          </a:p>
          <a:p>
            <a:endParaRPr lang="en-US" altLang="en-US" dirty="0">
              <a:ea typeface="ＭＳ Ｐゴシック" pitchFamily="34" charset="-128"/>
            </a:endParaRPr>
          </a:p>
        </p:txBody>
      </p:sp>
      <p:grpSp>
        <p:nvGrpSpPr>
          <p:cNvPr id="5" name="Group 4"/>
          <p:cNvGrpSpPr/>
          <p:nvPr/>
        </p:nvGrpSpPr>
        <p:grpSpPr>
          <a:xfrm>
            <a:off x="7872414" y="2243136"/>
            <a:ext cx="3871912" cy="3248025"/>
            <a:chOff x="6837353" y="2158410"/>
            <a:chExt cx="5177733" cy="4191780"/>
          </a:xfrm>
        </p:grpSpPr>
        <p:pic>
          <p:nvPicPr>
            <p:cNvPr id="6"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245642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ea typeface="ＭＳ Ｐゴシック" pitchFamily="34" charset="-128"/>
              </a:rPr>
              <a:t>Tips and Tricks</a:t>
            </a:r>
          </a:p>
        </p:txBody>
      </p:sp>
      <p:sp>
        <p:nvSpPr>
          <p:cNvPr id="22531" name="Content Placeholder 2"/>
          <p:cNvSpPr>
            <a:spLocks noGrp="1"/>
          </p:cNvSpPr>
          <p:nvPr>
            <p:ph idx="1"/>
          </p:nvPr>
        </p:nvSpPr>
        <p:spPr>
          <a:xfrm>
            <a:off x="747714" y="954088"/>
            <a:ext cx="8050213" cy="4795837"/>
          </a:xfrm>
        </p:spPr>
        <p:txBody>
          <a:bodyPr/>
          <a:lstStyle/>
          <a:p>
            <a:r>
              <a:rPr lang="en-US" altLang="en-US" dirty="0">
                <a:ea typeface="ＭＳ Ｐゴシック" pitchFamily="34" charset="-128"/>
              </a:rPr>
              <a:t>PLAN for the missed approach or go around</a:t>
            </a:r>
          </a:p>
          <a:p>
            <a:r>
              <a:rPr lang="en-US" altLang="en-US" dirty="0">
                <a:ea typeface="ＭＳ Ｐゴシック" pitchFamily="34" charset="-128"/>
              </a:rPr>
              <a:t>Preset the frequencies you’ll need</a:t>
            </a:r>
          </a:p>
          <a:p>
            <a:r>
              <a:rPr lang="en-US" altLang="en-US" dirty="0">
                <a:ea typeface="ＭＳ Ｐゴシック" pitchFamily="34" charset="-128"/>
              </a:rPr>
              <a:t>Manage Distractions</a:t>
            </a:r>
          </a:p>
          <a:p>
            <a:r>
              <a:rPr lang="en-US" altLang="en-US" dirty="0">
                <a:ea typeface="ＭＳ Ｐゴシック" pitchFamily="34" charset="-128"/>
              </a:rPr>
              <a:t>Practice missed approaches &amp; go-arounds</a:t>
            </a:r>
          </a:p>
          <a:p>
            <a:pPr marL="0" indent="0">
              <a:buNone/>
            </a:pPr>
            <a:r>
              <a:rPr lang="en-US" altLang="en-US" dirty="0">
                <a:solidFill>
                  <a:srgbClr val="FF0000"/>
                </a:solidFill>
                <a:ea typeface="ＭＳ Ｐゴシック" pitchFamily="34" charset="-128"/>
              </a:rPr>
              <a:t>	</a:t>
            </a:r>
            <a:r>
              <a:rPr lang="en-US" altLang="en-US" dirty="0">
                <a:ea typeface="ＭＳ Ｐゴシック" pitchFamily="34" charset="-128"/>
              </a:rPr>
              <a:t>So that they become second nature.</a:t>
            </a:r>
          </a:p>
          <a:p>
            <a:r>
              <a:rPr lang="en-US" altLang="en-US" dirty="0">
                <a:ea typeface="ＭＳ Ｐゴシック" pitchFamily="34" charset="-128"/>
              </a:rPr>
              <a:t>Seek refresher training</a:t>
            </a:r>
          </a:p>
          <a:p>
            <a:pPr lvl="1"/>
            <a:r>
              <a:rPr lang="en-US" altLang="en-US" dirty="0">
                <a:ea typeface="ＭＳ Ｐゴシック" pitchFamily="34" charset="-128"/>
              </a:rPr>
              <a:t>Annually </a:t>
            </a:r>
          </a:p>
          <a:p>
            <a:pPr lvl="2"/>
            <a:r>
              <a:rPr lang="en-US" altLang="en-US" b="1" i="1" dirty="0">
                <a:ea typeface="ＭＳ Ｐゴシック" pitchFamily="34" charset="-128"/>
              </a:rPr>
              <a:t>WINGS</a:t>
            </a:r>
            <a:r>
              <a:rPr lang="en-US" altLang="en-US" dirty="0">
                <a:ea typeface="ＭＳ Ｐゴシック" pitchFamily="34" charset="-128"/>
              </a:rPr>
              <a:t> Pilot Proficiency Program</a:t>
            </a:r>
          </a:p>
          <a:p>
            <a:pPr lvl="1"/>
            <a:r>
              <a:rPr lang="en-US" altLang="en-US" dirty="0">
                <a:ea typeface="ＭＳ Ｐゴシック" pitchFamily="34" charset="-128"/>
              </a:rPr>
              <a:t>When returning to flying after period of inactivity</a:t>
            </a:r>
          </a:p>
        </p:txBody>
      </p:sp>
    </p:spTree>
    <p:custDataLst>
      <p:tags r:id="rId1"/>
    </p:custDataLst>
    <p:extLst>
      <p:ext uri="{BB962C8B-B14F-4D97-AF65-F5344CB8AC3E}">
        <p14:creationId xmlns:p14="http://schemas.microsoft.com/office/powerpoint/2010/main" val="1350179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181225"/>
            <a:ext cx="7162800" cy="2681288"/>
          </a:xfrm>
        </p:spPr>
        <p:txBody>
          <a:bodyPr/>
          <a:lstStyle/>
          <a:p>
            <a:pPr marL="514350" indent="-514350">
              <a:lnSpc>
                <a:spcPct val="90000"/>
              </a:lnSpc>
              <a:spcBef>
                <a:spcPct val="70000"/>
              </a:spcBef>
              <a:buFontTx/>
              <a:buAutoNum type="alphaUcPeriod"/>
              <a:tabLst>
                <a:tab pos="631825" algn="l"/>
              </a:tabLst>
              <a:defRPr/>
            </a:pPr>
            <a:r>
              <a:rPr lang="en-US" dirty="0"/>
              <a:t>Advanced</a:t>
            </a:r>
          </a:p>
          <a:p>
            <a:pPr marL="514350" indent="-514350">
              <a:lnSpc>
                <a:spcPct val="90000"/>
              </a:lnSpc>
              <a:spcBef>
                <a:spcPct val="70000"/>
              </a:spcBef>
              <a:buFontTx/>
              <a:buAutoNum type="alphaUcPeriod"/>
              <a:tabLst>
                <a:tab pos="631825" algn="l"/>
              </a:tabLst>
              <a:defRPr/>
            </a:pPr>
            <a:r>
              <a:rPr lang="en-US" dirty="0"/>
              <a:t>Instrument</a:t>
            </a:r>
          </a:p>
          <a:p>
            <a:pPr marL="514350" indent="-514350">
              <a:lnSpc>
                <a:spcPct val="90000"/>
              </a:lnSpc>
              <a:spcBef>
                <a:spcPct val="70000"/>
              </a:spcBef>
              <a:buFontTx/>
              <a:buAutoNum type="alphaUcPeriod"/>
              <a:tabLst>
                <a:tab pos="631825" algn="l"/>
              </a:tabLst>
              <a:defRPr/>
            </a:pPr>
            <a:r>
              <a:rPr lang="en-US" dirty="0"/>
              <a:t>Private</a:t>
            </a:r>
          </a:p>
          <a:p>
            <a:pPr marL="514350" indent="-514350">
              <a:lnSpc>
                <a:spcPct val="90000"/>
              </a:lnSpc>
              <a:spcBef>
                <a:spcPct val="70000"/>
              </a:spcBef>
              <a:buFontTx/>
              <a:buAutoNum type="alphaUcPeriod"/>
              <a:tabLst>
                <a:tab pos="631825" algn="l"/>
              </a:tabLst>
              <a:defRPr/>
            </a:pPr>
            <a:r>
              <a:rPr lang="en-US" dirty="0"/>
              <a:t>VFR</a:t>
            </a:r>
          </a:p>
          <a:p>
            <a:pPr marL="514350" indent="-514350">
              <a:lnSpc>
                <a:spcPct val="90000"/>
              </a:lnSpc>
              <a:spcBef>
                <a:spcPct val="70000"/>
              </a:spcBef>
              <a:buFontTx/>
              <a:buAutoNum type="alphaUcPeriod"/>
              <a:tabLst>
                <a:tab pos="631825" algn="l"/>
              </a:tabLst>
              <a:defRPr/>
            </a:pPr>
            <a:endParaRPr lang="en-US" dirty="0"/>
          </a:p>
          <a:p>
            <a:pPr marL="0" indent="0">
              <a:lnSpc>
                <a:spcPct val="90000"/>
              </a:lnSpc>
              <a:spcBef>
                <a:spcPct val="70000"/>
              </a:spcBef>
              <a:buNone/>
              <a:tabLst>
                <a:tab pos="631825" algn="l"/>
              </a:tabLst>
              <a:defRPr/>
            </a:pPr>
            <a:r>
              <a:rPr lang="en-US" dirty="0"/>
              <a:t>	</a:t>
            </a:r>
          </a:p>
        </p:txBody>
      </p:sp>
      <p:sp>
        <p:nvSpPr>
          <p:cNvPr id="23555" name="Rectangle 3"/>
          <p:cNvSpPr>
            <a:spLocks noGrp="1" noChangeArrowheads="1"/>
          </p:cNvSpPr>
          <p:nvPr>
            <p:ph type="title"/>
          </p:nvPr>
        </p:nvSpPr>
        <p:spPr>
          <a:xfrm>
            <a:off x="895034" y="353917"/>
            <a:ext cx="8472487" cy="1212850"/>
          </a:xfrm>
        </p:spPr>
        <p:txBody>
          <a:bodyPr/>
          <a:lstStyle/>
          <a:p>
            <a:pPr eaLnBrk="1" hangingPunct="1"/>
            <a:r>
              <a:rPr lang="en-US" altLang="en-US" dirty="0">
                <a:ea typeface="ＭＳ Ｐゴシック" pitchFamily="34" charset="-128"/>
              </a:rPr>
              <a:t>Stabilized approaches are essential to safe _________ flying.</a:t>
            </a:r>
          </a:p>
        </p:txBody>
      </p:sp>
      <p:sp>
        <p:nvSpPr>
          <p:cNvPr id="6" name="AutoShape 4"/>
          <p:cNvSpPr>
            <a:spLocks noChangeArrowheads="1"/>
          </p:cNvSpPr>
          <p:nvPr/>
        </p:nvSpPr>
        <p:spPr bwMode="auto">
          <a:xfrm>
            <a:off x="2211246" y="4037674"/>
            <a:ext cx="357033"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7" name="AutoShape 4"/>
          <p:cNvSpPr>
            <a:spLocks noChangeArrowheads="1"/>
          </p:cNvSpPr>
          <p:nvPr/>
        </p:nvSpPr>
        <p:spPr bwMode="auto">
          <a:xfrm>
            <a:off x="2216499" y="2705109"/>
            <a:ext cx="357033" cy="83921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9" name="AutoShape 4"/>
          <p:cNvSpPr>
            <a:spLocks noChangeArrowheads="1"/>
          </p:cNvSpPr>
          <p:nvPr/>
        </p:nvSpPr>
        <p:spPr bwMode="auto">
          <a:xfrm>
            <a:off x="2211247" y="1974984"/>
            <a:ext cx="357033" cy="797221"/>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10" name="AutoShape 4"/>
          <p:cNvSpPr>
            <a:spLocks noChangeArrowheads="1"/>
          </p:cNvSpPr>
          <p:nvPr/>
        </p:nvSpPr>
        <p:spPr bwMode="auto">
          <a:xfrm>
            <a:off x="2211247" y="3425486"/>
            <a:ext cx="357033" cy="725087"/>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Tree>
    <p:custDataLst>
      <p:tags r:id="rId1"/>
    </p:custDataLst>
    <p:extLst>
      <p:ext uri="{BB962C8B-B14F-4D97-AF65-F5344CB8AC3E}">
        <p14:creationId xmlns:p14="http://schemas.microsoft.com/office/powerpoint/2010/main" val="671729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181225"/>
            <a:ext cx="7162800" cy="2681288"/>
          </a:xfrm>
        </p:spPr>
        <p:txBody>
          <a:bodyPr/>
          <a:lstStyle/>
          <a:p>
            <a:pPr marL="514350" indent="-514350">
              <a:lnSpc>
                <a:spcPct val="90000"/>
              </a:lnSpc>
              <a:spcBef>
                <a:spcPct val="70000"/>
              </a:spcBef>
              <a:buFontTx/>
              <a:buAutoNum type="alphaUcPeriod"/>
              <a:tabLst>
                <a:tab pos="631825" algn="l"/>
              </a:tabLst>
              <a:defRPr/>
            </a:pPr>
            <a:r>
              <a:rPr lang="en-US" dirty="0"/>
              <a:t>True</a:t>
            </a:r>
          </a:p>
          <a:p>
            <a:pPr marL="514350" indent="-514350">
              <a:lnSpc>
                <a:spcPct val="90000"/>
              </a:lnSpc>
              <a:spcBef>
                <a:spcPct val="70000"/>
              </a:spcBef>
              <a:buFontTx/>
              <a:buAutoNum type="alphaUcPeriod"/>
              <a:tabLst>
                <a:tab pos="631825" algn="l"/>
              </a:tabLst>
              <a:defRPr/>
            </a:pPr>
            <a:r>
              <a:rPr lang="en-US" dirty="0"/>
              <a:t>False</a:t>
            </a:r>
          </a:p>
          <a:p>
            <a:pPr marL="0" indent="0">
              <a:lnSpc>
                <a:spcPct val="90000"/>
              </a:lnSpc>
              <a:spcBef>
                <a:spcPct val="70000"/>
              </a:spcBef>
              <a:buNone/>
              <a:tabLst>
                <a:tab pos="631825" algn="l"/>
              </a:tabLst>
              <a:defRPr/>
            </a:pPr>
            <a:r>
              <a:rPr lang="en-US" dirty="0"/>
              <a:t>	</a:t>
            </a:r>
          </a:p>
        </p:txBody>
      </p:sp>
      <p:sp>
        <p:nvSpPr>
          <p:cNvPr id="24579" name="Rectangle 3"/>
          <p:cNvSpPr>
            <a:spLocks noGrp="1" noChangeArrowheads="1"/>
          </p:cNvSpPr>
          <p:nvPr>
            <p:ph type="title"/>
          </p:nvPr>
        </p:nvSpPr>
        <p:spPr>
          <a:xfrm>
            <a:off x="557212" y="683669"/>
            <a:ext cx="10537508" cy="1212850"/>
          </a:xfrm>
        </p:spPr>
        <p:txBody>
          <a:bodyPr/>
          <a:lstStyle/>
          <a:p>
            <a:pPr eaLnBrk="1" hangingPunct="1"/>
            <a:r>
              <a:rPr lang="en-US" altLang="en-US" dirty="0">
                <a:ea typeface="ＭＳ Ｐゴシック" pitchFamily="34" charset="-128"/>
              </a:rPr>
              <a:t>After you begin a go around you can change your mind but only once.</a:t>
            </a:r>
          </a:p>
        </p:txBody>
      </p:sp>
      <p:sp>
        <p:nvSpPr>
          <p:cNvPr id="6" name="AutoShape 4"/>
          <p:cNvSpPr>
            <a:spLocks noChangeArrowheads="1"/>
          </p:cNvSpPr>
          <p:nvPr/>
        </p:nvSpPr>
        <p:spPr bwMode="auto">
          <a:xfrm>
            <a:off x="2273663" y="2676457"/>
            <a:ext cx="351971" cy="752543"/>
          </a:xfrm>
          <a:prstGeom prst="rightArrow">
            <a:avLst>
              <a:gd name="adj1" fmla="val 50000"/>
              <a:gd name="adj2" fmla="val 44514"/>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Tree>
    <p:custDataLst>
      <p:tags r:id="rId1"/>
    </p:custDataLst>
    <p:extLst>
      <p:ext uri="{BB962C8B-B14F-4D97-AF65-F5344CB8AC3E}">
        <p14:creationId xmlns:p14="http://schemas.microsoft.com/office/powerpoint/2010/main" val="3719668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331695"/>
            <a:ext cx="7162800" cy="2681288"/>
          </a:xfrm>
        </p:spPr>
        <p:txBody>
          <a:bodyPr/>
          <a:lstStyle/>
          <a:p>
            <a:pPr marL="514350" indent="-514350">
              <a:lnSpc>
                <a:spcPct val="90000"/>
              </a:lnSpc>
              <a:spcBef>
                <a:spcPct val="70000"/>
              </a:spcBef>
              <a:buFontTx/>
              <a:buAutoNum type="alphaUcPeriod"/>
              <a:tabLst>
                <a:tab pos="631825" algn="l"/>
              </a:tabLst>
              <a:defRPr/>
            </a:pPr>
            <a:r>
              <a:rPr lang="en-US" dirty="0"/>
              <a:t>True</a:t>
            </a:r>
          </a:p>
          <a:p>
            <a:pPr marL="514350" indent="-514350">
              <a:lnSpc>
                <a:spcPct val="90000"/>
              </a:lnSpc>
              <a:spcBef>
                <a:spcPct val="70000"/>
              </a:spcBef>
              <a:buFontTx/>
              <a:buAutoNum type="alphaUcPeriod"/>
              <a:tabLst>
                <a:tab pos="631825" algn="l"/>
              </a:tabLst>
              <a:defRPr/>
            </a:pPr>
            <a:r>
              <a:rPr lang="en-US" dirty="0"/>
              <a:t>False</a:t>
            </a:r>
          </a:p>
          <a:p>
            <a:pPr marL="0" indent="0">
              <a:lnSpc>
                <a:spcPct val="90000"/>
              </a:lnSpc>
              <a:spcBef>
                <a:spcPct val="70000"/>
              </a:spcBef>
              <a:buNone/>
              <a:tabLst>
                <a:tab pos="631825" algn="l"/>
              </a:tabLst>
              <a:defRPr/>
            </a:pPr>
            <a:r>
              <a:rPr lang="en-US" dirty="0"/>
              <a:t>	</a:t>
            </a:r>
          </a:p>
        </p:txBody>
      </p:sp>
      <p:sp>
        <p:nvSpPr>
          <p:cNvPr id="25603" name="Rectangle 3"/>
          <p:cNvSpPr>
            <a:spLocks noGrp="1" noChangeArrowheads="1"/>
          </p:cNvSpPr>
          <p:nvPr>
            <p:ph type="title"/>
          </p:nvPr>
        </p:nvSpPr>
        <p:spPr>
          <a:xfrm>
            <a:off x="901554" y="501137"/>
            <a:ext cx="10680845" cy="1212850"/>
          </a:xfrm>
        </p:spPr>
        <p:txBody>
          <a:bodyPr/>
          <a:lstStyle/>
          <a:p>
            <a:pPr eaLnBrk="1" hangingPunct="1"/>
            <a:r>
              <a:rPr lang="en-US" altLang="en-US" dirty="0">
                <a:ea typeface="ＭＳ Ｐゴシック" pitchFamily="34" charset="-128"/>
              </a:rPr>
              <a:t>Flight Instructors should demonstrate how to salvage unstable approaches.</a:t>
            </a:r>
          </a:p>
        </p:txBody>
      </p:sp>
      <p:sp>
        <p:nvSpPr>
          <p:cNvPr id="7" name="AutoShape 4"/>
          <p:cNvSpPr>
            <a:spLocks noChangeArrowheads="1"/>
          </p:cNvSpPr>
          <p:nvPr/>
        </p:nvSpPr>
        <p:spPr bwMode="auto">
          <a:xfrm>
            <a:off x="2178049" y="2978332"/>
            <a:ext cx="421459" cy="621204"/>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Tree>
    <p:custDataLst>
      <p:tags r:id="rId1"/>
    </p:custDataLst>
    <p:extLst>
      <p:ext uri="{BB962C8B-B14F-4D97-AF65-F5344CB8AC3E}">
        <p14:creationId xmlns:p14="http://schemas.microsoft.com/office/powerpoint/2010/main" val="57091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800350"/>
            <a:ext cx="7162800" cy="2681288"/>
          </a:xfrm>
        </p:spPr>
        <p:txBody>
          <a:bodyPr/>
          <a:lstStyle/>
          <a:p>
            <a:pPr marL="514350" indent="-514350">
              <a:lnSpc>
                <a:spcPct val="90000"/>
              </a:lnSpc>
              <a:spcBef>
                <a:spcPct val="70000"/>
              </a:spcBef>
              <a:buFontTx/>
              <a:buAutoNum type="alphaUcPeriod"/>
              <a:tabLst>
                <a:tab pos="631825" algn="l"/>
              </a:tabLst>
              <a:defRPr/>
            </a:pPr>
            <a:r>
              <a:rPr lang="en-US" dirty="0"/>
              <a:t>Communicate, aviate, navigate</a:t>
            </a:r>
          </a:p>
          <a:p>
            <a:pPr marL="514350" indent="-514350">
              <a:lnSpc>
                <a:spcPct val="90000"/>
              </a:lnSpc>
              <a:spcBef>
                <a:spcPct val="70000"/>
              </a:spcBef>
              <a:buFontTx/>
              <a:buAutoNum type="alphaUcPeriod"/>
              <a:tabLst>
                <a:tab pos="631825" algn="l"/>
              </a:tabLst>
              <a:defRPr/>
            </a:pPr>
            <a:r>
              <a:rPr lang="en-US" dirty="0"/>
              <a:t>Aviate, communicate, navigate</a:t>
            </a:r>
          </a:p>
          <a:p>
            <a:pPr marL="514350" indent="-514350">
              <a:lnSpc>
                <a:spcPct val="90000"/>
              </a:lnSpc>
              <a:spcBef>
                <a:spcPct val="70000"/>
              </a:spcBef>
              <a:buFontTx/>
              <a:buAutoNum type="alphaUcPeriod"/>
              <a:tabLst>
                <a:tab pos="631825" algn="l"/>
              </a:tabLst>
              <a:defRPr/>
            </a:pPr>
            <a:r>
              <a:rPr lang="en-US" dirty="0"/>
              <a:t>Aviate, navigate, communicate</a:t>
            </a:r>
          </a:p>
          <a:p>
            <a:pPr marL="514350" indent="-514350">
              <a:lnSpc>
                <a:spcPct val="90000"/>
              </a:lnSpc>
              <a:spcBef>
                <a:spcPct val="70000"/>
              </a:spcBef>
              <a:buFontTx/>
              <a:buAutoNum type="alphaUcPeriod"/>
              <a:tabLst>
                <a:tab pos="631825" algn="l"/>
              </a:tabLst>
              <a:defRPr/>
            </a:pPr>
            <a:endParaRPr lang="en-US" dirty="0"/>
          </a:p>
          <a:p>
            <a:pPr marL="0" indent="0">
              <a:lnSpc>
                <a:spcPct val="90000"/>
              </a:lnSpc>
              <a:spcBef>
                <a:spcPct val="70000"/>
              </a:spcBef>
              <a:buNone/>
              <a:tabLst>
                <a:tab pos="631825" algn="l"/>
              </a:tabLst>
              <a:defRPr/>
            </a:pPr>
            <a:r>
              <a:rPr lang="en-US" dirty="0"/>
              <a:t>	</a:t>
            </a:r>
          </a:p>
        </p:txBody>
      </p:sp>
      <p:sp>
        <p:nvSpPr>
          <p:cNvPr id="26627" name="Rectangle 3"/>
          <p:cNvSpPr>
            <a:spLocks noGrp="1" noChangeArrowheads="1"/>
          </p:cNvSpPr>
          <p:nvPr>
            <p:ph type="title"/>
          </p:nvPr>
        </p:nvSpPr>
        <p:spPr>
          <a:xfrm>
            <a:off x="822960" y="347664"/>
            <a:ext cx="9598978" cy="2047875"/>
          </a:xfrm>
        </p:spPr>
        <p:txBody>
          <a:bodyPr/>
          <a:lstStyle/>
          <a:p>
            <a:pPr eaLnBrk="1" hangingPunct="1"/>
            <a:r>
              <a:rPr lang="en-US" altLang="en-US" dirty="0">
                <a:ea typeface="ＭＳ Ｐゴシック" pitchFamily="34" charset="-128"/>
              </a:rPr>
              <a:t>The order of priority in executing a missed approach or go-around is:</a:t>
            </a:r>
          </a:p>
        </p:txBody>
      </p:sp>
      <p:sp>
        <p:nvSpPr>
          <p:cNvPr id="6" name="AutoShape 4"/>
          <p:cNvSpPr>
            <a:spLocks noChangeArrowheads="1"/>
          </p:cNvSpPr>
          <p:nvPr/>
        </p:nvSpPr>
        <p:spPr bwMode="auto">
          <a:xfrm>
            <a:off x="2189163" y="4118029"/>
            <a:ext cx="345031" cy="688865"/>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Tree>
    <p:custDataLst>
      <p:tags r:id="rId1"/>
    </p:custDataLst>
    <p:extLst>
      <p:ext uri="{BB962C8B-B14F-4D97-AF65-F5344CB8AC3E}">
        <p14:creationId xmlns:p14="http://schemas.microsoft.com/office/powerpoint/2010/main" val="827682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360738" y="1422401"/>
            <a:ext cx="7162800" cy="4295775"/>
          </a:xfrm>
        </p:spPr>
        <p:txBody>
          <a:bodyPr/>
          <a:lstStyle/>
          <a:p>
            <a:pPr marL="514350" indent="-514350">
              <a:lnSpc>
                <a:spcPct val="90000"/>
              </a:lnSpc>
              <a:spcBef>
                <a:spcPct val="70000"/>
              </a:spcBef>
              <a:buFontTx/>
              <a:buAutoNum type="alphaUcPeriod"/>
              <a:tabLst>
                <a:tab pos="631825" algn="l"/>
              </a:tabLst>
              <a:defRPr/>
            </a:pPr>
            <a:r>
              <a:rPr lang="en-US" dirty="0"/>
              <a:t>Managing Distractions</a:t>
            </a:r>
          </a:p>
          <a:p>
            <a:pPr marL="514350" indent="-514350">
              <a:lnSpc>
                <a:spcPct val="90000"/>
              </a:lnSpc>
              <a:spcBef>
                <a:spcPct val="70000"/>
              </a:spcBef>
              <a:buFontTx/>
              <a:buAutoNum type="alphaUcPeriod"/>
              <a:tabLst>
                <a:tab pos="631825" algn="l"/>
              </a:tabLst>
              <a:defRPr/>
            </a:pPr>
            <a:r>
              <a:rPr lang="en-US" dirty="0"/>
              <a:t>Seeking Refresher Training </a:t>
            </a:r>
          </a:p>
          <a:p>
            <a:pPr marL="514350" indent="-514350">
              <a:lnSpc>
                <a:spcPct val="90000"/>
              </a:lnSpc>
              <a:spcBef>
                <a:spcPct val="70000"/>
              </a:spcBef>
              <a:buFontTx/>
              <a:buAutoNum type="alphaUcPeriod"/>
              <a:tabLst>
                <a:tab pos="631825" algn="l"/>
              </a:tabLst>
              <a:defRPr/>
            </a:pPr>
            <a:r>
              <a:rPr lang="en-US" dirty="0"/>
              <a:t>Pre-setting frequencies</a:t>
            </a:r>
          </a:p>
          <a:p>
            <a:pPr marL="514350" indent="-514350">
              <a:lnSpc>
                <a:spcPct val="90000"/>
              </a:lnSpc>
              <a:spcBef>
                <a:spcPct val="70000"/>
              </a:spcBef>
              <a:buFontTx/>
              <a:buAutoNum type="alphaUcPeriod"/>
              <a:tabLst>
                <a:tab pos="631825" algn="l"/>
              </a:tabLst>
              <a:defRPr/>
            </a:pPr>
            <a:r>
              <a:rPr lang="en-US" dirty="0"/>
              <a:t>Practicing missed approaches and go-arounds</a:t>
            </a:r>
          </a:p>
          <a:p>
            <a:pPr marL="514350" indent="-514350">
              <a:lnSpc>
                <a:spcPct val="90000"/>
              </a:lnSpc>
              <a:spcBef>
                <a:spcPct val="70000"/>
              </a:spcBef>
              <a:buFontTx/>
              <a:buAutoNum type="alphaUcPeriod"/>
              <a:tabLst>
                <a:tab pos="631825" algn="l"/>
              </a:tabLst>
              <a:defRPr/>
            </a:pPr>
            <a:r>
              <a:rPr lang="en-US" dirty="0"/>
              <a:t>Participation in “Wings”</a:t>
            </a:r>
          </a:p>
          <a:p>
            <a:pPr marL="514350" indent="-514350">
              <a:lnSpc>
                <a:spcPct val="90000"/>
              </a:lnSpc>
              <a:spcBef>
                <a:spcPct val="70000"/>
              </a:spcBef>
              <a:buFontTx/>
              <a:buAutoNum type="alphaUcPeriod"/>
              <a:tabLst>
                <a:tab pos="631825" algn="l"/>
              </a:tabLst>
              <a:defRPr/>
            </a:pPr>
            <a:r>
              <a:rPr lang="en-US" dirty="0"/>
              <a:t>All of the above</a:t>
            </a:r>
          </a:p>
          <a:p>
            <a:pPr marL="514350" indent="-514350">
              <a:lnSpc>
                <a:spcPct val="90000"/>
              </a:lnSpc>
              <a:spcBef>
                <a:spcPct val="70000"/>
              </a:spcBef>
              <a:buFontTx/>
              <a:buAutoNum type="alphaUcPeriod"/>
              <a:tabLst>
                <a:tab pos="631825" algn="l"/>
              </a:tabLst>
              <a:defRPr/>
            </a:pPr>
            <a:endParaRPr lang="en-US" dirty="0"/>
          </a:p>
          <a:p>
            <a:pPr marL="0" indent="0">
              <a:lnSpc>
                <a:spcPct val="90000"/>
              </a:lnSpc>
              <a:spcBef>
                <a:spcPct val="70000"/>
              </a:spcBef>
              <a:buNone/>
              <a:tabLst>
                <a:tab pos="631825" algn="l"/>
              </a:tabLst>
              <a:defRPr/>
            </a:pPr>
            <a:r>
              <a:rPr lang="en-US" dirty="0"/>
              <a:t>	</a:t>
            </a:r>
          </a:p>
        </p:txBody>
      </p:sp>
      <p:sp>
        <p:nvSpPr>
          <p:cNvPr id="6" name="AutoShape 4"/>
          <p:cNvSpPr>
            <a:spLocks noChangeArrowheads="1"/>
          </p:cNvSpPr>
          <p:nvPr/>
        </p:nvSpPr>
        <p:spPr bwMode="auto">
          <a:xfrm>
            <a:off x="2128838" y="5216400"/>
            <a:ext cx="431482" cy="633291"/>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7653" name="Title 1"/>
          <p:cNvSpPr>
            <a:spLocks noGrp="1"/>
          </p:cNvSpPr>
          <p:nvPr>
            <p:ph type="title"/>
          </p:nvPr>
        </p:nvSpPr>
        <p:spPr>
          <a:xfrm>
            <a:off x="710882" y="506533"/>
            <a:ext cx="9904095" cy="633291"/>
          </a:xfrm>
        </p:spPr>
        <p:txBody>
          <a:bodyPr/>
          <a:lstStyle/>
          <a:p>
            <a:r>
              <a:rPr lang="en-US" altLang="en-US" dirty="0">
                <a:ea typeface="ＭＳ Ｐゴシック" pitchFamily="34" charset="-128"/>
              </a:rPr>
              <a:t>Good practices to achieve stability are:</a:t>
            </a:r>
          </a:p>
        </p:txBody>
      </p:sp>
    </p:spTree>
    <p:custDataLst>
      <p:tags r:id="rId1"/>
    </p:custDataLst>
    <p:extLst>
      <p:ext uri="{BB962C8B-B14F-4D97-AF65-F5344CB8AC3E}">
        <p14:creationId xmlns:p14="http://schemas.microsoft.com/office/powerpoint/2010/main" val="3561084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dirty="0">
                <a:ea typeface="ＭＳ Ｐゴシック" pitchFamily="34" charset="-128"/>
              </a:rPr>
              <a:t>Questions?</a:t>
            </a:r>
          </a:p>
        </p:txBody>
      </p:sp>
      <p:pic>
        <p:nvPicPr>
          <p:cNvPr id="19459" name="Picture 5" descr="1798489157_aa5f05bf1f"/>
          <p:cNvPicPr>
            <a:picLocks noChangeAspect="1" noChangeArrowheads="1"/>
          </p:cNvPicPr>
          <p:nvPr/>
        </p:nvPicPr>
        <p:blipFill>
          <a:blip r:embed="rId4">
            <a:extLst>
              <a:ext uri="{28A0092B-C50C-407E-A947-70E740481C1C}">
                <a14:useLocalDpi xmlns:a14="http://schemas.microsoft.com/office/drawing/2010/main" val="0"/>
              </a:ext>
            </a:extLst>
          </a:blip>
          <a:srcRect l="40167"/>
          <a:stretch>
            <a:fillRect/>
          </a:stretch>
        </p:blipFill>
        <p:spPr bwMode="auto">
          <a:xfrm>
            <a:off x="7594024" y="954088"/>
            <a:ext cx="4105275" cy="4567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97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and Peace of Mind</a:t>
            </a:r>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8313171" y="1715181"/>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701671" y="3235323"/>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78487"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custDataLst>
      <p:tags r:id="rId1"/>
    </p:custDataLst>
    <p:extLst>
      <p:ext uri="{BB962C8B-B14F-4D97-AF65-F5344CB8AC3E}">
        <p14:creationId xmlns:p14="http://schemas.microsoft.com/office/powerpoint/2010/main" val="6175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a:t>Safety Management Systems (SMS)</a:t>
            </a:r>
            <a:br>
              <a:rPr lang="en-US" dirty="0"/>
            </a:br>
            <a:r>
              <a:rPr lang="en-US" dirty="0"/>
              <a:t>Coming to General Aviation</a:t>
            </a:r>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DDBAC8C9-B887-B928-EB25-91448B6180AC}"/>
              </a:ext>
            </a:extLst>
          </p:cNvPr>
          <p:cNvPicPr>
            <a:picLocks noChangeAspect="1"/>
          </p:cNvPicPr>
          <p:nvPr/>
        </p:nvPicPr>
        <p:blipFill>
          <a:blip r:embed="rId5"/>
          <a:stretch>
            <a:fillRect/>
          </a:stretch>
        </p:blipFill>
        <p:spPr>
          <a:xfrm>
            <a:off x="9460521" y="3182815"/>
            <a:ext cx="2497017" cy="2497017"/>
          </a:xfrm>
          <a:prstGeom prst="rect">
            <a:avLst/>
          </a:prstGeom>
        </p:spPr>
      </p:pic>
      <p:pic>
        <p:nvPicPr>
          <p:cNvPr id="14" name="Picture 13" descr="Logo, company name&#10;&#10;Description automatically generated">
            <a:extLst>
              <a:ext uri="{FF2B5EF4-FFF2-40B4-BE49-F238E27FC236}">
                <a16:creationId xmlns:a16="http://schemas.microsoft.com/office/drawing/2014/main" id="{37C4B584-B8A1-F826-685A-625E9A8D70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7420" y="4164376"/>
            <a:ext cx="523218" cy="515474"/>
          </a:xfrm>
          <a:prstGeom prst="rect">
            <a:avLst/>
          </a:prstGeom>
        </p:spPr>
      </p:pic>
      <p:sp>
        <p:nvSpPr>
          <p:cNvPr id="11" name="TextBox 10">
            <a:extLst>
              <a:ext uri="{FF2B5EF4-FFF2-40B4-BE49-F238E27FC236}">
                <a16:creationId xmlns:a16="http://schemas.microsoft.com/office/drawing/2014/main" id="{1BAFEE10-4167-4160-83F5-FA767A43E0F5}"/>
              </a:ext>
            </a:extLst>
          </p:cNvPr>
          <p:cNvSpPr txBox="1"/>
          <p:nvPr/>
        </p:nvSpPr>
        <p:spPr bwMode="auto">
          <a:xfrm>
            <a:off x="554182" y="5242857"/>
            <a:ext cx="80835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en-US" dirty="0">
                <a:hlinkClick r:id="rId7"/>
              </a:rPr>
              <a:t>https://www.faa.gov/about/initiatives/sms</a:t>
            </a:r>
            <a:endParaRPr lang="en-US" dirty="0"/>
          </a:p>
          <a:p>
            <a:pPr>
              <a:buNone/>
            </a:pPr>
            <a:endParaRPr lang="en-US" dirty="0"/>
          </a:p>
          <a:p>
            <a:pPr>
              <a:buNone/>
            </a:pPr>
            <a:endParaRPr lang="en-US" dirty="0"/>
          </a:p>
        </p:txBody>
      </p:sp>
    </p:spTree>
    <p:custDataLst>
      <p:tags r:id="rId1"/>
    </p:custDataLst>
    <p:extLst>
      <p:ext uri="{BB962C8B-B14F-4D97-AF65-F5344CB8AC3E}">
        <p14:creationId xmlns:p14="http://schemas.microsoft.com/office/powerpoint/2010/main" val="42619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1972004" y="1161285"/>
            <a:ext cx="8050213" cy="4391025"/>
          </a:xfrm>
        </p:spPr>
        <p:txBody>
          <a:bodyPr/>
          <a:lstStyle/>
          <a:p>
            <a:r>
              <a:rPr lang="en-US" dirty="0"/>
              <a:t>You are vital members of our GA safety community</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077" y="2121124"/>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3212" y="3509424"/>
            <a:ext cx="3714057" cy="1609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8429626" y="3394358"/>
            <a:ext cx="3438526" cy="2276473"/>
            <a:chOff x="5991556" y="2158410"/>
            <a:chExt cx="6023531" cy="4191780"/>
          </a:xfrm>
        </p:grpSpPr>
        <p:pic>
          <p:nvPicPr>
            <p:cNvPr id="9" name="DA40435A-344D-4FC2-9E65-482510AA9235" descr="2D5DBBC8-94E1-4F4B-B5EF-F45345C9D166@fios-rout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97" t="17022" r="2685"/>
            <a:stretch/>
          </p:blipFill>
          <p:spPr bwMode="auto">
            <a:xfrm>
              <a:off x="5991556" y="2158410"/>
              <a:ext cx="6023531"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247914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ea typeface="ＭＳ Ｐゴシック" pitchFamily="34" charset="-128"/>
              </a:rPr>
              <a:t>Overview	</a:t>
            </a:r>
          </a:p>
        </p:txBody>
      </p:sp>
      <p:sp>
        <p:nvSpPr>
          <p:cNvPr id="7171" name="Content Placeholder 2"/>
          <p:cNvSpPr>
            <a:spLocks noGrp="1"/>
          </p:cNvSpPr>
          <p:nvPr>
            <p:ph idx="1"/>
          </p:nvPr>
        </p:nvSpPr>
        <p:spPr>
          <a:xfrm>
            <a:off x="571500" y="1150939"/>
            <a:ext cx="8737600" cy="4391025"/>
          </a:xfrm>
        </p:spPr>
        <p:txBody>
          <a:bodyPr/>
          <a:lstStyle/>
          <a:p>
            <a:r>
              <a:rPr lang="en-US" altLang="en-US" dirty="0">
                <a:ea typeface="ＭＳ Ｐゴシック" pitchFamily="34" charset="-128"/>
              </a:rPr>
              <a:t>Loss of Control Accidents</a:t>
            </a:r>
          </a:p>
          <a:p>
            <a:r>
              <a:rPr lang="en-US" altLang="en-US" dirty="0">
                <a:ea typeface="ＭＳ Ｐゴシック" pitchFamily="34" charset="-128"/>
              </a:rPr>
              <a:t>Loss of Control Work Group Recommendations</a:t>
            </a:r>
          </a:p>
          <a:p>
            <a:r>
              <a:rPr lang="en-US" altLang="en-US" dirty="0">
                <a:ea typeface="ＭＳ Ｐゴシック" pitchFamily="34" charset="-128"/>
              </a:rPr>
              <a:t>Stabilized Approaches</a:t>
            </a:r>
          </a:p>
          <a:p>
            <a:r>
              <a:rPr lang="en-US" altLang="en-US" dirty="0">
                <a:ea typeface="ＭＳ Ｐゴシック" pitchFamily="34" charset="-128"/>
              </a:rPr>
              <a:t>Go-arounds</a:t>
            </a:r>
          </a:p>
          <a:p>
            <a:r>
              <a:rPr lang="en-US" altLang="en-US" dirty="0">
                <a:ea typeface="ＭＳ Ｐゴシック" pitchFamily="34" charset="-128"/>
              </a:rPr>
              <a:t>Tips and Tricks</a:t>
            </a:r>
          </a:p>
          <a:p>
            <a:endParaRPr lang="en-US" altLang="en-US" dirty="0">
              <a:ea typeface="ＭＳ Ｐゴシック" pitchFamily="34" charset="-128"/>
            </a:endParaRPr>
          </a:p>
          <a:p>
            <a:endParaRPr lang="en-US" altLang="en-US" dirty="0">
              <a:ea typeface="ＭＳ Ｐゴシック" pitchFamily="34" charset="-128"/>
            </a:endParaRPr>
          </a:p>
        </p:txBody>
      </p:sp>
      <p:pic>
        <p:nvPicPr>
          <p:cNvPr id="5" name="Picture 6" descr="IM000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504437"/>
            <a:ext cx="3662122" cy="2743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9770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07536" y="1795830"/>
            <a:ext cx="7836339" cy="1067092"/>
          </a:xfrm>
        </p:spPr>
        <p:txBody>
          <a:bodyPr/>
          <a:lstStyle/>
          <a:p>
            <a:r>
              <a:rPr lang="en-US" dirty="0"/>
              <a:t>Topic of the Month – July</a:t>
            </a:r>
          </a:p>
          <a:p>
            <a:r>
              <a:rPr lang="en-US" dirty="0">
                <a:solidFill>
                  <a:schemeClr val="tx1"/>
                </a:solidFill>
              </a:rPr>
              <a:t>Stabilized Approach and Go-around</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16401185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ea typeface="ＭＳ Ｐゴシック" pitchFamily="34" charset="-128"/>
              </a:rPr>
              <a:t>Fatal LOC Accidents</a:t>
            </a:r>
          </a:p>
        </p:txBody>
      </p:sp>
      <p:graphicFrame>
        <p:nvGraphicFramePr>
          <p:cNvPr id="5" name="Content Placeholder 4"/>
          <p:cNvGraphicFramePr>
            <a:graphicFrameLocks noGrp="1"/>
          </p:cNvGraphicFramePr>
          <p:nvPr>
            <p:ph idx="1"/>
          </p:nvPr>
        </p:nvGraphicFramePr>
        <p:xfrm>
          <a:off x="2106386" y="1087212"/>
          <a:ext cx="8050213" cy="439102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a:cxnSpLocks noChangeShapeType="1"/>
          </p:cNvCxnSpPr>
          <p:nvPr/>
        </p:nvCxnSpPr>
        <p:spPr bwMode="auto">
          <a:xfrm flipH="1">
            <a:off x="4143375" y="1673226"/>
            <a:ext cx="827088" cy="347663"/>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9124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ea typeface="ＭＳ Ｐゴシック" pitchFamily="34" charset="-128"/>
              </a:rPr>
              <a:t>LOC Workgroup Findings</a:t>
            </a:r>
          </a:p>
        </p:txBody>
      </p:sp>
      <p:sp>
        <p:nvSpPr>
          <p:cNvPr id="9219" name="Content Placeholder 2"/>
          <p:cNvSpPr>
            <a:spLocks noGrp="1"/>
          </p:cNvSpPr>
          <p:nvPr>
            <p:ph idx="1"/>
          </p:nvPr>
        </p:nvSpPr>
        <p:spPr>
          <a:xfrm>
            <a:off x="2322513" y="1222375"/>
            <a:ext cx="8050212" cy="4603750"/>
          </a:xfrm>
        </p:spPr>
        <p:txBody>
          <a:bodyPr/>
          <a:lstStyle/>
          <a:p>
            <a:r>
              <a:rPr lang="en-US" altLang="en-US" dirty="0">
                <a:ea typeface="ＭＳ Ｐゴシック" pitchFamily="34" charset="-128"/>
              </a:rPr>
              <a:t>Lack of single – pilot CRM skills</a:t>
            </a:r>
          </a:p>
          <a:p>
            <a:r>
              <a:rPr lang="en-US" altLang="en-US" dirty="0">
                <a:ea typeface="ＭＳ Ｐゴシック" pitchFamily="34" charset="-128"/>
              </a:rPr>
              <a:t>Un stabilized approaches</a:t>
            </a:r>
          </a:p>
          <a:p>
            <a:r>
              <a:rPr lang="en-US" altLang="en-US" dirty="0">
                <a:ea typeface="ＭＳ Ｐゴシック" pitchFamily="34" charset="-128"/>
              </a:rPr>
              <a:t>Inappropriate go-around procedures</a:t>
            </a:r>
          </a:p>
          <a:p>
            <a:r>
              <a:rPr lang="en-US" altLang="en-US" dirty="0">
                <a:ea typeface="ＭＳ Ｐゴシック" pitchFamily="34" charset="-128"/>
              </a:rPr>
              <a:t>Flight after extended periods of not flying</a:t>
            </a:r>
          </a:p>
          <a:p>
            <a:r>
              <a:rPr lang="en-US" altLang="en-US" dirty="0">
                <a:ea typeface="ＭＳ Ｐゴシック" pitchFamily="34" charset="-128"/>
              </a:rPr>
              <a:t>Insufficient transition training</a:t>
            </a:r>
          </a:p>
          <a:p>
            <a:r>
              <a:rPr lang="en-US" altLang="en-US" dirty="0">
                <a:ea typeface="ＭＳ Ｐゴシック" pitchFamily="34" charset="-128"/>
              </a:rPr>
              <a:t>Over reliance on automation</a:t>
            </a:r>
          </a:p>
          <a:p>
            <a:r>
              <a:rPr lang="en-US" altLang="en-US" dirty="0">
                <a:ea typeface="ＭＳ Ｐゴシック" pitchFamily="34" charset="-128"/>
              </a:rPr>
              <a:t>Flight after use of drugs</a:t>
            </a:r>
          </a:p>
          <a:p>
            <a:r>
              <a:rPr lang="en-US" altLang="en-US" dirty="0">
                <a:ea typeface="ＭＳ Ｐゴシック" pitchFamily="34" charset="-128"/>
              </a:rPr>
              <a:t>Lack of Aeronautical Decision-making Skills</a:t>
            </a:r>
          </a:p>
        </p:txBody>
      </p:sp>
      <p:sp>
        <p:nvSpPr>
          <p:cNvPr id="2" name="5-Point Star 1"/>
          <p:cNvSpPr/>
          <p:nvPr/>
        </p:nvSpPr>
        <p:spPr bwMode="auto">
          <a:xfrm>
            <a:off x="871538" y="942976"/>
            <a:ext cx="1625601" cy="1198563"/>
          </a:xfrm>
          <a:prstGeom prst="star5">
            <a:avLst/>
          </a:prstGeom>
          <a:noFill/>
          <a:ln w="9525" cap="flat" cmpd="sng" algn="ctr">
            <a:noFill/>
            <a:prstDash val="solid"/>
            <a:round/>
            <a:headEnd type="none" w="med" len="med"/>
            <a:tailEnd type="none" w="med" len="med"/>
          </a:ln>
          <a:effectLst/>
        </p:spPr>
        <p:txBody>
          <a:bodyPr>
            <a:spAutoFit/>
          </a:bodyPr>
          <a:lstStyle/>
          <a:p>
            <a:pPr>
              <a:defRPr/>
            </a:pPr>
            <a:endParaRPr lang="en-US" dirty="0">
              <a:solidFill>
                <a:srgbClr val="FF0000"/>
              </a:solidFill>
            </a:endParaRPr>
          </a:p>
        </p:txBody>
      </p:sp>
      <p:sp>
        <p:nvSpPr>
          <p:cNvPr id="9222" name="TextBox 2"/>
          <p:cNvSpPr txBox="1">
            <a:spLocks noChangeArrowheads="1"/>
          </p:cNvSpPr>
          <p:nvPr/>
        </p:nvSpPr>
        <p:spPr bwMode="auto">
          <a:xfrm>
            <a:off x="5319713" y="306228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pic>
        <p:nvPicPr>
          <p:cNvPr id="3" name="Picture 6" descr="C:\Users\awp204js\AppData\Local\Microsoft\Windows\Temporary Internet Files\Content.IE5\I041DYPW\MC9003886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338" y="1851026"/>
            <a:ext cx="906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awp204js\AppData\Local\Microsoft\Windows\Temporary Internet Files\Content.IE5\I041DYPW\MC9003886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338" y="23225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wp204js\AppData\Local\Microsoft\Windows\Temporary Internet Files\Content.IE5\I041DYPW\MC9003886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338" y="38973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wp204js\AppData\Local\Microsoft\Windows\Temporary Internet Files\Content.IE5\I041DYPW\MC9003886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338" y="4949826"/>
            <a:ext cx="9064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8551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ea typeface="ＭＳ Ｐゴシック" pitchFamily="34" charset="-128"/>
              </a:rPr>
              <a:t>Instruments and VFR</a:t>
            </a:r>
          </a:p>
        </p:txBody>
      </p:sp>
      <p:pic>
        <p:nvPicPr>
          <p:cNvPr id="1024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637" y="2419159"/>
            <a:ext cx="4229100" cy="3170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854AA3-285A-5B5C-CC01-CEF8FE825DC2}"/>
              </a:ext>
            </a:extLst>
          </p:cNvPr>
          <p:cNvPicPr>
            <a:picLocks noChangeAspect="1"/>
          </p:cNvPicPr>
          <p:nvPr/>
        </p:nvPicPr>
        <p:blipFill rotWithShape="1">
          <a:blip r:embed="rId5"/>
          <a:srcRect t="2472" r="2051" b="4891"/>
          <a:stretch/>
        </p:blipFill>
        <p:spPr>
          <a:xfrm>
            <a:off x="833319" y="1624405"/>
            <a:ext cx="4480960" cy="293683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57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28638" y="162549"/>
            <a:ext cx="11296651" cy="609600"/>
          </a:xfrm>
        </p:spPr>
        <p:txBody>
          <a:bodyPr/>
          <a:lstStyle/>
          <a:p>
            <a:pPr eaLnBrk="1" hangingPunct="1"/>
            <a:r>
              <a:rPr lang="en-US" altLang="en-US" sz="3600" dirty="0">
                <a:ea typeface="ＭＳ Ｐゴシック" pitchFamily="34" charset="-128"/>
              </a:rPr>
              <a:t>Parameters - IFR</a:t>
            </a:r>
          </a:p>
        </p:txBody>
      </p:sp>
      <p:sp>
        <p:nvSpPr>
          <p:cNvPr id="11267" name="Content Placeholder 2"/>
          <p:cNvSpPr>
            <a:spLocks noGrp="1"/>
          </p:cNvSpPr>
          <p:nvPr>
            <p:ph idx="1"/>
          </p:nvPr>
        </p:nvSpPr>
        <p:spPr>
          <a:xfrm>
            <a:off x="547687" y="782298"/>
            <a:ext cx="8050212" cy="4892675"/>
          </a:xfrm>
        </p:spPr>
        <p:txBody>
          <a:bodyPr/>
          <a:lstStyle/>
          <a:p>
            <a:r>
              <a:rPr lang="en-US" altLang="en-US" dirty="0">
                <a:ea typeface="ＭＳ Ｐゴシック" pitchFamily="34" charset="-128"/>
              </a:rPr>
              <a:t>Stabilized by 1000 feet above touchdown elevation.</a:t>
            </a:r>
          </a:p>
          <a:p>
            <a:pPr lvl="1"/>
            <a:r>
              <a:rPr lang="en-US" altLang="en-US" dirty="0">
                <a:ea typeface="ＭＳ Ｐゴシック" pitchFamily="34" charset="-128"/>
              </a:rPr>
              <a:t>On correct flight path</a:t>
            </a:r>
          </a:p>
          <a:p>
            <a:pPr lvl="2"/>
            <a:r>
              <a:rPr lang="en-US" altLang="en-US" dirty="0">
                <a:ea typeface="ＭＳ Ｐゴシック" pitchFamily="34" charset="-128"/>
              </a:rPr>
              <a:t>Small corrections to maintain </a:t>
            </a:r>
          </a:p>
          <a:p>
            <a:pPr lvl="1"/>
            <a:r>
              <a:rPr lang="en-US" altLang="en-US" dirty="0">
                <a:ea typeface="ＭＳ Ｐゴシック" pitchFamily="34" charset="-128"/>
              </a:rPr>
              <a:t>On speed</a:t>
            </a:r>
          </a:p>
          <a:p>
            <a:pPr lvl="2"/>
            <a:r>
              <a:rPr lang="en-US" altLang="en-US" dirty="0">
                <a:ea typeface="ＭＳ Ｐゴシック" pitchFamily="34" charset="-128"/>
              </a:rPr>
              <a:t>Recommended approach speed</a:t>
            </a:r>
          </a:p>
          <a:p>
            <a:pPr lvl="3"/>
            <a:r>
              <a:rPr lang="en-US" altLang="en-US" dirty="0">
                <a:ea typeface="ＭＳ Ｐゴシック" pitchFamily="34" charset="-128"/>
              </a:rPr>
              <a:t>+10/-5 knots or MPH</a:t>
            </a:r>
          </a:p>
          <a:p>
            <a:pPr lvl="1"/>
            <a:r>
              <a:rPr lang="en-US" altLang="en-US" dirty="0">
                <a:ea typeface="ＭＳ Ｐゴシック" pitchFamily="34" charset="-128"/>
              </a:rPr>
              <a:t>Descent</a:t>
            </a:r>
          </a:p>
          <a:p>
            <a:pPr lvl="2"/>
            <a:r>
              <a:rPr lang="en-US" altLang="en-US" dirty="0">
                <a:ea typeface="ＭＳ Ｐゴシック" pitchFamily="34" charset="-128"/>
              </a:rPr>
              <a:t>On Glide Slope/VASI</a:t>
            </a:r>
          </a:p>
          <a:p>
            <a:pPr lvl="2"/>
            <a:r>
              <a:rPr lang="en-US" altLang="en-US" dirty="0">
                <a:ea typeface="ＭＳ Ｐゴシック" pitchFamily="34" charset="-128"/>
              </a:rPr>
              <a:t>500 fpm or less</a:t>
            </a:r>
          </a:p>
          <a:p>
            <a:pPr lvl="1"/>
            <a:r>
              <a:rPr lang="en-US" altLang="en-US" dirty="0">
                <a:ea typeface="ＭＳ Ｐゴシック" pitchFamily="34" charset="-128"/>
              </a:rPr>
              <a:t>In landing configuration</a:t>
            </a:r>
          </a:p>
          <a:p>
            <a:pPr lvl="1"/>
            <a:r>
              <a:rPr lang="en-US" altLang="en-US" dirty="0">
                <a:ea typeface="ＭＳ Ｐゴシック" pitchFamily="34" charset="-128"/>
              </a:rPr>
              <a:t>Landing checklist complete</a:t>
            </a:r>
          </a:p>
        </p:txBody>
      </p:sp>
      <p:pic>
        <p:nvPicPr>
          <p:cNvPr id="2" name="Picture 1">
            <a:extLst>
              <a:ext uri="{FF2B5EF4-FFF2-40B4-BE49-F238E27FC236}">
                <a16:creationId xmlns:a16="http://schemas.microsoft.com/office/drawing/2014/main" id="{CFBA721D-0478-A20D-E53C-994EDD96415D}"/>
              </a:ext>
            </a:extLst>
          </p:cNvPr>
          <p:cNvPicPr>
            <a:picLocks noChangeAspect="1"/>
          </p:cNvPicPr>
          <p:nvPr/>
        </p:nvPicPr>
        <p:blipFill rotWithShape="1">
          <a:blip r:embed="rId4"/>
          <a:srcRect t="2472" r="2051" b="4891"/>
          <a:stretch/>
        </p:blipFill>
        <p:spPr>
          <a:xfrm>
            <a:off x="7344329" y="2591057"/>
            <a:ext cx="4480960" cy="293683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043590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79001" y="245199"/>
            <a:ext cx="8472488" cy="609600"/>
          </a:xfrm>
        </p:spPr>
        <p:txBody>
          <a:bodyPr/>
          <a:lstStyle/>
          <a:p>
            <a:pPr eaLnBrk="1" hangingPunct="1"/>
            <a:r>
              <a:rPr lang="en-US" altLang="en-US" sz="3600" dirty="0">
                <a:ea typeface="ＭＳ Ｐゴシック" pitchFamily="34" charset="-128"/>
              </a:rPr>
              <a:t>Parameters - VFR</a:t>
            </a:r>
          </a:p>
        </p:txBody>
      </p:sp>
      <p:sp>
        <p:nvSpPr>
          <p:cNvPr id="12291" name="Content Placeholder 2"/>
          <p:cNvSpPr>
            <a:spLocks noGrp="1"/>
          </p:cNvSpPr>
          <p:nvPr>
            <p:ph idx="1"/>
          </p:nvPr>
        </p:nvSpPr>
        <p:spPr>
          <a:xfrm>
            <a:off x="779001" y="854799"/>
            <a:ext cx="8050212" cy="4892675"/>
          </a:xfrm>
        </p:spPr>
        <p:txBody>
          <a:bodyPr/>
          <a:lstStyle/>
          <a:p>
            <a:r>
              <a:rPr lang="en-US" altLang="en-US" dirty="0">
                <a:ea typeface="ＭＳ Ｐゴシック" pitchFamily="34" charset="-128"/>
              </a:rPr>
              <a:t>Stabilized by 500 feet above touchdown elevation.</a:t>
            </a:r>
          </a:p>
          <a:p>
            <a:pPr lvl="1"/>
            <a:r>
              <a:rPr lang="en-US" altLang="en-US" dirty="0">
                <a:ea typeface="ＭＳ Ｐゴシック" pitchFamily="34" charset="-128"/>
              </a:rPr>
              <a:t>On correct flight path</a:t>
            </a:r>
          </a:p>
          <a:p>
            <a:pPr lvl="2"/>
            <a:r>
              <a:rPr lang="en-US" altLang="en-US" dirty="0">
                <a:ea typeface="ＭＳ Ｐゴシック" pitchFamily="34" charset="-128"/>
              </a:rPr>
              <a:t>Small corrections to maintain </a:t>
            </a:r>
          </a:p>
          <a:p>
            <a:pPr lvl="1"/>
            <a:r>
              <a:rPr lang="en-US" altLang="en-US" dirty="0">
                <a:ea typeface="ＭＳ Ｐゴシック" pitchFamily="34" charset="-128"/>
              </a:rPr>
              <a:t>On speed</a:t>
            </a:r>
          </a:p>
          <a:p>
            <a:pPr lvl="2"/>
            <a:r>
              <a:rPr lang="en-US" altLang="en-US" dirty="0">
                <a:ea typeface="ＭＳ Ｐゴシック" pitchFamily="34" charset="-128"/>
              </a:rPr>
              <a:t>Recommended approach speed</a:t>
            </a:r>
          </a:p>
          <a:p>
            <a:pPr lvl="3"/>
            <a:r>
              <a:rPr lang="en-US" altLang="en-US" dirty="0">
                <a:ea typeface="ＭＳ Ｐゴシック" pitchFamily="34" charset="-128"/>
              </a:rPr>
              <a:t>+10/-5 Knots or MPH</a:t>
            </a:r>
          </a:p>
          <a:p>
            <a:pPr lvl="1"/>
            <a:r>
              <a:rPr lang="en-US" altLang="en-US" dirty="0">
                <a:ea typeface="ＭＳ Ｐゴシック" pitchFamily="34" charset="-128"/>
              </a:rPr>
              <a:t>Descent</a:t>
            </a:r>
          </a:p>
          <a:p>
            <a:pPr lvl="2"/>
            <a:r>
              <a:rPr lang="en-US" altLang="en-US" dirty="0">
                <a:ea typeface="ＭＳ Ｐゴシック" pitchFamily="34" charset="-128"/>
              </a:rPr>
              <a:t>On Glide Slope/VASI</a:t>
            </a:r>
          </a:p>
          <a:p>
            <a:pPr lvl="2"/>
            <a:r>
              <a:rPr lang="en-US" altLang="en-US" dirty="0">
                <a:ea typeface="ＭＳ Ｐゴシック" pitchFamily="34" charset="-128"/>
              </a:rPr>
              <a:t>500 fpm or less</a:t>
            </a:r>
          </a:p>
          <a:p>
            <a:pPr lvl="1"/>
            <a:r>
              <a:rPr lang="en-US" altLang="en-US" dirty="0">
                <a:ea typeface="ＭＳ Ｐゴシック" pitchFamily="34" charset="-128"/>
              </a:rPr>
              <a:t>In landing configuration</a:t>
            </a:r>
          </a:p>
          <a:p>
            <a:pPr lvl="1"/>
            <a:r>
              <a:rPr lang="en-US" altLang="en-US" dirty="0">
                <a:ea typeface="ＭＳ Ｐゴシック" pitchFamily="34" charset="-128"/>
              </a:rPr>
              <a:t>Landing checklist complete</a:t>
            </a:r>
          </a:p>
        </p:txBody>
      </p:sp>
      <p:pic>
        <p:nvPicPr>
          <p:cNvPr id="12292"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8400" y="3004900"/>
            <a:ext cx="3411538" cy="2556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74033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IFR and VFR</a:t>
            </a:r>
          </a:p>
        </p:txBody>
      </p:sp>
      <p:sp>
        <p:nvSpPr>
          <p:cNvPr id="3" name="Content Placeholder 2"/>
          <p:cNvSpPr>
            <a:spLocks noGrp="1"/>
          </p:cNvSpPr>
          <p:nvPr>
            <p:ph idx="1"/>
          </p:nvPr>
        </p:nvSpPr>
        <p:spPr>
          <a:xfrm>
            <a:off x="428625" y="993776"/>
            <a:ext cx="8050213" cy="4391025"/>
          </a:xfrm>
        </p:spPr>
        <p:txBody>
          <a:bodyPr/>
          <a:lstStyle/>
          <a:p>
            <a:r>
              <a:rPr lang="en-US" dirty="0"/>
              <a:t>In addition to the parameters on the previous 2 slides think Go-around and make that part of your approach briefing.</a:t>
            </a:r>
            <a:endParaRPr lang="en-US" dirty="0">
              <a:solidFill>
                <a:srgbClr val="FF0000"/>
              </a:solidFill>
            </a:endParaRPr>
          </a:p>
          <a:p>
            <a:r>
              <a:rPr lang="en-US" dirty="0"/>
              <a:t>Go-around/Missed Approach Procedures. Frequency after declaring intentions, Destination? VOR, NDP, Intersection. Heading, Altitude, Power Setting.</a:t>
            </a:r>
          </a:p>
          <a:p>
            <a:r>
              <a:rPr lang="en-US" dirty="0"/>
              <a:t>A stabilized approach will give you the time to plan for a Go-around as well as you planned for your Initial T/O.</a:t>
            </a:r>
          </a:p>
        </p:txBody>
      </p:sp>
      <p:pic>
        <p:nvPicPr>
          <p:cNvPr id="5" name="Picture 4" descr="10 Reasons to follow European approach - Afro-I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26" y="3149600"/>
            <a:ext cx="3246438" cy="24348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6856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YrURiO1c"/>
  <p:tag name="ARTICULATE_DESIGN_ID_2_CUSTOM DESIGN" val="hSaSrW4H"/>
  <p:tag name="ARTICULATE_PROJECT_OPEN" val="0"/>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5YDFD77UPU3F-311-5528</_dlc_DocId>
    <_dlc_DocIdUrl xmlns="04289566-cf42-4ce7-aa7c-2469c3d4502e">
      <Url>https://avssp.faa.gov/avs/afsfaast/_layouts/15/DocIdRedir.aspx?ID=5YDFD77UPU3F-311-5528</Url>
      <Description>5YDFD77UPU3F-311-5528</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3" ma:contentTypeDescription="Create a new document." ma:contentTypeScope="" ma:versionID="a1382960ea397b543ada9e7a2f99fe81">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24adeb263b2c21a77da5c1b01bf21b31"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0B80675E-01F7-49AA-B61E-EE85CFCAD03B}">
  <ds:schemaRefs>
    <ds:schemaRef ds:uri="http://purl.org/dc/elements/1.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schemas.microsoft.com/sharepoint/v4"/>
    <ds:schemaRef ds:uri="04289566-cf42-4ce7-aa7c-2469c3d4502e"/>
    <ds:schemaRef ds:uri="http://schemas.microsoft.com/office/2006/metadata/properties"/>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4B7D62F3-3D8B-4F00-87EC-BF0E4975B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4192</TotalTime>
  <Words>4554</Words>
  <Application>Microsoft Office PowerPoint</Application>
  <PresentationFormat>Widescreen</PresentationFormat>
  <Paragraphs>467</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Fatal LOC Accidents</vt:lpstr>
      <vt:lpstr>LOC Workgroup Findings</vt:lpstr>
      <vt:lpstr>Instruments and VFR</vt:lpstr>
      <vt:lpstr>Parameters - IFR</vt:lpstr>
      <vt:lpstr>Parameters - VFR</vt:lpstr>
      <vt:lpstr>Parameters IFR and VFR</vt:lpstr>
      <vt:lpstr>Read the book </vt:lpstr>
      <vt:lpstr>De stabilizing factors </vt:lpstr>
      <vt:lpstr>It’s hard to say, “unable.” </vt:lpstr>
      <vt:lpstr>Part of the problem? </vt:lpstr>
      <vt:lpstr>So, when do I go-around? </vt:lpstr>
      <vt:lpstr>Go-around &amp; Missed Approach Priorities</vt:lpstr>
      <vt:lpstr>Go-around &amp; Missed Approach Priorities</vt:lpstr>
      <vt:lpstr>Go-around &amp; Missed Approach Priorities</vt:lpstr>
      <vt:lpstr>The Automation Paradox</vt:lpstr>
      <vt:lpstr>The Automation Paradox</vt:lpstr>
      <vt:lpstr>Tips and Tricks</vt:lpstr>
      <vt:lpstr>Stabilized approaches are essential to safe _________ flying.</vt:lpstr>
      <vt:lpstr>After you begin a go around you can change your mind but only once.</vt:lpstr>
      <vt:lpstr>Flight Instructors should demonstrate how to salvage unstable approaches.</vt:lpstr>
      <vt:lpstr>The order of priority in executing a missed approach or go-around is:</vt:lpstr>
      <vt:lpstr>Good practices to achieve stability are:</vt:lpstr>
      <vt:lpstr>Questions?</vt:lpstr>
      <vt:lpstr>Proficiency and Peace of Mind</vt:lpstr>
      <vt:lpstr>Safety Management Systems (SMS) Coming to General Aviation</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Halle, Cade</cp:lastModifiedBy>
  <cp:revision>241</cp:revision>
  <dcterms:created xsi:type="dcterms:W3CDTF">2005-01-28T20:32:53Z</dcterms:created>
  <dcterms:modified xsi:type="dcterms:W3CDTF">2025-04-22T13:50:31Z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12f6c448-dba2-41b7-a7ba-93a8fa81063c</vt:lpwstr>
  </property>
  <property fmtid="{D5CDD505-2E9C-101B-9397-08002B2CF9AE}" pid="4" name="ArticulateGUID">
    <vt:lpwstr>49584709-E604-42FE-9B8B-606F92EA6CE0</vt:lpwstr>
  </property>
  <property fmtid="{D5CDD505-2E9C-101B-9397-08002B2CF9AE}" pid="5" name="ArticulatePath">
    <vt:lpwstr>19-10-JUL-TOM Stabilized Appch-PPT_Wide_Rev 1</vt:lpwstr>
  </property>
</Properties>
</file>