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25"/>
  </p:notesMasterIdLst>
  <p:handoutMasterIdLst>
    <p:handoutMasterId r:id="rId26"/>
  </p:handoutMasterIdLst>
  <p:sldIdLst>
    <p:sldId id="273" r:id="rId7"/>
    <p:sldId id="309" r:id="rId8"/>
    <p:sldId id="310" r:id="rId9"/>
    <p:sldId id="315" r:id="rId10"/>
    <p:sldId id="316" r:id="rId11"/>
    <p:sldId id="317" r:id="rId12"/>
    <p:sldId id="318" r:id="rId13"/>
    <p:sldId id="319" r:id="rId14"/>
    <p:sldId id="324" r:id="rId15"/>
    <p:sldId id="320" r:id="rId16"/>
    <p:sldId id="321" r:id="rId17"/>
    <p:sldId id="322" r:id="rId18"/>
    <p:sldId id="323" r:id="rId19"/>
    <p:sldId id="290" r:id="rId20"/>
    <p:sldId id="325" r:id="rId21"/>
    <p:sldId id="488" r:id="rId22"/>
    <p:sldId id="291" r:id="rId23"/>
    <p:sldId id="327" r:id="rId24"/>
  </p:sldIdLst>
  <p:sldSz cx="12192000" cy="6858000"/>
  <p:notesSz cx="6858000" cy="9296400"/>
  <p:custDataLst>
    <p:tags r:id="rId27"/>
  </p:custDataLst>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309"/>
            <p14:sldId id="310"/>
            <p14:sldId id="315"/>
            <p14:sldId id="316"/>
            <p14:sldId id="317"/>
            <p14:sldId id="318"/>
            <p14:sldId id="319"/>
            <p14:sldId id="324"/>
            <p14:sldId id="320"/>
            <p14:sldId id="321"/>
            <p14:sldId id="322"/>
            <p14:sldId id="323"/>
            <p14:sldId id="290"/>
            <p14:sldId id="325"/>
            <p14:sldId id="488"/>
            <p14:sldId id="291"/>
            <p14:sldId id="327"/>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8AAB"/>
    <a:srgbClr val="6C97B4"/>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74" autoAdjust="0"/>
    <p:restoredTop sz="61068" autoAdjust="0"/>
  </p:normalViewPr>
  <p:slideViewPr>
    <p:cSldViewPr snapToGrid="0">
      <p:cViewPr varScale="1">
        <p:scale>
          <a:sx n="59" d="100"/>
          <a:sy n="59" d="100"/>
        </p:scale>
        <p:origin x="1494" y="72"/>
      </p:cViewPr>
      <p:guideLst>
        <p:guide orient="horz" pos="536"/>
        <p:guide pos="4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8" d="100"/>
          <a:sy n="58" d="100"/>
        </p:scale>
        <p:origin x="-1674"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30" Type="http://schemas.openxmlformats.org/officeDocument/2006/relationships/theme" Target="theme/theme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a:solidFill>
                  <a:schemeClr val="tx1"/>
                </a:solidFill>
                <a:effectLst/>
                <a:latin typeface="Times New Roman" pitchFamily="18" charset="0"/>
                <a:ea typeface="+mn-ea"/>
                <a:cs typeface="+mn-cs"/>
              </a:rPr>
              <a:t>2023/10-29-296(I)PP  </a:t>
            </a:r>
            <a:r>
              <a:rPr lang="en-US" dirty="0">
                <a:latin typeface="Times New Roman" pitchFamily="18" charset="0"/>
                <a:ea typeface="ＭＳ Ｐゴシック" pitchFamily="34" charset="-128"/>
              </a:rPr>
              <a:t>Original Author: J. Steuernagle Mar 2024 POC: K Clover National Program Manager (Operations) Office 562-888-2020.</a:t>
            </a:r>
            <a:endParaRPr lang="en-US" b="1" dirty="0">
              <a:latin typeface="Times New Roman" pitchFamily="18" charset="0"/>
              <a:ea typeface="ＭＳ Ｐゴシック" pitchFamily="34" charset="-128"/>
            </a:endParaRPr>
          </a:p>
          <a:p>
            <a:pPr eaLnBrk="1" hangingPunct="1"/>
            <a:endParaRPr lang="en-US" b="1" dirty="0">
              <a:latin typeface="Times New Roman" pitchFamily="18" charset="0"/>
              <a:ea typeface="ＭＳ Ｐゴシック" pitchFamily="34" charset="-128"/>
            </a:endParaRPr>
          </a:p>
          <a:p>
            <a:pPr eaLnBrk="1" hangingPunct="1"/>
            <a:r>
              <a:rPr lang="en-US" b="1" dirty="0">
                <a:latin typeface="Times New Roman" pitchFamily="18" charset="0"/>
                <a:ea typeface="ＭＳ Ｐゴシック" pitchFamily="34" charset="-128"/>
              </a:rPr>
              <a:t>Presentation Note:  </a:t>
            </a:r>
            <a:r>
              <a:rPr lang="en-US" i="1" dirty="0">
                <a:latin typeface="Times New Roman" pitchFamily="18" charset="0"/>
                <a:ea typeface="ＭＳ Ｐゴシック" pitchFamily="34" charset="-128"/>
              </a:rPr>
              <a:t>This is the title slide </a:t>
            </a:r>
            <a:r>
              <a:rPr lang="en-US" b="0" i="1" dirty="0">
                <a:latin typeface="Times New Roman" pitchFamily="18" charset="0"/>
                <a:ea typeface="ＭＳ Ｐゴシック" pitchFamily="34" charset="-128"/>
              </a:rPr>
              <a:t>for </a:t>
            </a:r>
            <a:r>
              <a:rPr lang="en-US" b="1" i="1" dirty="0">
                <a:latin typeface="Times New Roman" pitchFamily="18" charset="0"/>
                <a:ea typeface="ＭＳ Ｐゴシック" pitchFamily="34" charset="-128"/>
              </a:rPr>
              <a:t>Flight Data Monitoring</a:t>
            </a:r>
            <a:endParaRPr lang="en-US" dirty="0">
              <a:latin typeface="Times New Roman" pitchFamily="18" charset="0"/>
              <a:ea typeface="ＭＳ Ｐゴシック" pitchFamily="34" charset="-128"/>
            </a:endParaRPr>
          </a:p>
          <a:p>
            <a:pPr eaLnBrk="1" hangingPunct="1"/>
            <a:endParaRPr lang="en-US" i="1" dirty="0">
              <a:latin typeface="Times New Roman" pitchFamily="18" charset="0"/>
              <a:ea typeface="ＭＳ Ｐゴシック" pitchFamily="34" charset="-128"/>
            </a:endParaRPr>
          </a:p>
          <a:p>
            <a:pPr eaLnBrk="1" hangingPunct="1"/>
            <a:r>
              <a:rPr lang="en-US" i="1" dirty="0">
                <a:latin typeface="Times New Roman" pitchFamily="18" charset="0"/>
                <a:ea typeface="ＭＳ Ｐゴシック" pitchFamily="34" charset="-128"/>
              </a:rPr>
              <a:t>Presentation notes  (stage direction and  presentation suggestions) will be preceded by a  </a:t>
            </a:r>
            <a:r>
              <a:rPr lang="en-US" b="1" dirty="0">
                <a:latin typeface="Times New Roman" pitchFamily="18" charset="0"/>
                <a:ea typeface="ＭＳ Ｐゴシック" pitchFamily="34" charset="-128"/>
              </a:rPr>
              <a:t>Bold header: </a:t>
            </a:r>
            <a:r>
              <a:rPr lang="en-US" i="1" dirty="0">
                <a:latin typeface="Times New Roman" pitchFamily="18" charset="0"/>
                <a:ea typeface="ＭＳ Ｐゴシック" pitchFamily="34" charset="-128"/>
              </a:rPr>
              <a:t>the notes themselves will be in Italic fonts.  </a:t>
            </a:r>
          </a:p>
          <a:p>
            <a:pPr eaLnBrk="1" hangingPunct="1"/>
            <a:endParaRPr lang="en-US" i="1" dirty="0">
              <a:latin typeface="Times New Roman" pitchFamily="18" charset="0"/>
              <a:ea typeface="ＭＳ Ｐゴシック" pitchFamily="34" charset="-128"/>
            </a:endParaRPr>
          </a:p>
          <a:p>
            <a:pPr eaLnBrk="1" hangingPunct="1"/>
            <a:r>
              <a:rPr lang="en-US" b="1" i="1" dirty="0">
                <a:latin typeface="Times New Roman" pitchFamily="18" charset="0"/>
                <a:ea typeface="ＭＳ Ｐゴシック" pitchFamily="34" charset="-128"/>
              </a:rPr>
              <a:t>Program control instructions </a:t>
            </a:r>
            <a:r>
              <a:rPr lang="en-US" i="1" dirty="0">
                <a:latin typeface="Times New Roman" pitchFamily="18" charset="0"/>
                <a:ea typeface="ＭＳ Ｐゴシック" pitchFamily="34" charset="-128"/>
              </a:rPr>
              <a:t>will be in bold fonts and look like this:  </a:t>
            </a:r>
            <a:r>
              <a:rPr lang="en-US" b="1" dirty="0">
                <a:latin typeface="Times New Roman" pitchFamily="18" charset="0"/>
                <a:ea typeface="ＭＳ Ｐゴシック" pitchFamily="34" charset="-128"/>
              </a:rPr>
              <a:t>(Click) </a:t>
            </a:r>
            <a:r>
              <a:rPr lang="en-US" i="1" dirty="0">
                <a:latin typeface="Times New Roman" pitchFamily="18" charset="0"/>
                <a:ea typeface="ＭＳ Ｐゴシック" pitchFamily="34" charset="-128"/>
              </a:rPr>
              <a:t>for building information within a slide;  or this:  </a:t>
            </a:r>
            <a:r>
              <a:rPr lang="en-US" b="1" dirty="0">
                <a:latin typeface="Times New Roman" pitchFamily="18" charset="0"/>
                <a:ea typeface="ＭＳ Ｐゴシック" pitchFamily="34" charset="-128"/>
              </a:rPr>
              <a:t>(Next Slide) </a:t>
            </a:r>
            <a:r>
              <a:rPr lang="en-US" i="1" dirty="0">
                <a:latin typeface="Times New Roman" pitchFamily="18" charset="0"/>
                <a:ea typeface="ＭＳ Ｐゴシック" pitchFamily="34" charset="-128"/>
              </a:rPr>
              <a:t>for slide advance.</a:t>
            </a:r>
            <a:endParaRPr lang="en-US" b="1" dirty="0">
              <a:latin typeface="Times New Roman" pitchFamily="18" charset="0"/>
              <a:ea typeface="ＭＳ Ｐゴシック" pitchFamily="34" charset="-128"/>
            </a:endParaRPr>
          </a:p>
          <a:p>
            <a:pPr eaLnBrk="1" hangingPunct="1"/>
            <a:endParaRPr lang="en-US" i="1" dirty="0">
              <a:latin typeface="Times New Roman" pitchFamily="18" charset="0"/>
              <a:ea typeface="ＭＳ Ｐゴシック" pitchFamily="34" charset="-128"/>
            </a:endParaRPr>
          </a:p>
          <a:p>
            <a:pPr eaLnBrk="1" hangingPunct="1"/>
            <a:r>
              <a:rPr lang="en-US" i="1" dirty="0">
                <a:latin typeface="Times New Roman" pitchFamily="18" charset="0"/>
                <a:ea typeface="ＭＳ Ｐゴシック" pitchFamily="34" charset="-128"/>
              </a:rPr>
              <a:t>Some slides may contain background information that supports the concepts presented in the program.  </a:t>
            </a:r>
          </a:p>
          <a:p>
            <a:pPr eaLnBrk="1" hangingPunct="1"/>
            <a:endParaRPr lang="en-US" i="1" dirty="0">
              <a:latin typeface="Times New Roman" pitchFamily="18" charset="0"/>
              <a:ea typeface="ＭＳ Ｐゴシック" pitchFamily="34" charset="-128"/>
            </a:endParaRPr>
          </a:p>
          <a:p>
            <a:pPr eaLnBrk="1" hangingPunct="1"/>
            <a:r>
              <a:rPr lang="en-US" i="1" dirty="0">
                <a:latin typeface="Times New Roman" pitchFamily="18" charset="0"/>
                <a:ea typeface="ＭＳ Ｐゴシック" pitchFamily="34" charset="-128"/>
              </a:rPr>
              <a:t>Background information will always appear last and will be preceded by a bold  </a:t>
            </a:r>
            <a:r>
              <a:rPr lang="en-US" b="1" dirty="0">
                <a:latin typeface="Times New Roman" pitchFamily="18" charset="0"/>
                <a:ea typeface="ＭＳ Ｐゴシック" pitchFamily="34" charset="-128"/>
              </a:rPr>
              <a:t>Background: </a:t>
            </a:r>
            <a:r>
              <a:rPr lang="en-US" i="1" dirty="0">
                <a:latin typeface="Times New Roman" pitchFamily="18" charset="0"/>
                <a:ea typeface="ＭＳ Ｐゴシック" pitchFamily="34" charset="-128"/>
              </a:rPr>
              <a:t>identification.</a:t>
            </a:r>
          </a:p>
          <a:p>
            <a:pPr eaLnBrk="1" hangingPunct="1"/>
            <a:endParaRPr lang="en-US" i="1" dirty="0">
              <a:latin typeface="Times New Roman" pitchFamily="18" charset="0"/>
              <a:ea typeface="ＭＳ Ｐゴシック" pitchFamily="34" charset="-128"/>
            </a:endParaRPr>
          </a:p>
          <a:p>
            <a:pPr eaLnBrk="1" hangingPunct="1"/>
            <a:r>
              <a:rPr lang="en-US" i="1" dirty="0">
                <a:latin typeface="Times New Roman" pitchFamily="18" charset="0"/>
                <a:ea typeface="ＭＳ Ｐゴシック" pitchFamily="34" charset="-128"/>
              </a:rPr>
              <a:t>We have included a script of suggested dialog with each slide.  Presenters may read the script or modify it to suit their own presentation style.</a:t>
            </a:r>
          </a:p>
          <a:p>
            <a:pPr eaLnBrk="1" hangingPunct="1"/>
            <a:endParaRPr lang="en-US" dirty="0">
              <a:latin typeface="Times New Roman" pitchFamily="18" charset="0"/>
              <a:ea typeface="ＭＳ Ｐゴシック" pitchFamily="34" charset="-128"/>
            </a:endParaRPr>
          </a:p>
          <a:p>
            <a:pPr eaLnBrk="1" hangingPunct="1"/>
            <a:r>
              <a:rPr lang="en-US" i="1" dirty="0">
                <a:latin typeface="Times New Roman" pitchFamily="18" charset="0"/>
                <a:ea typeface="ＭＳ Ｐゴシック" pitchFamily="34" charset="-128"/>
              </a:rPr>
              <a:t>The production team hope you and your audience will enjoy the show.   Break a leg!  </a:t>
            </a:r>
          </a:p>
          <a:p>
            <a:pPr eaLnBrk="1" hangingPunct="1"/>
            <a:endParaRPr lang="en-US" i="1" dirty="0">
              <a:latin typeface="Times New Roman" pitchFamily="18" charset="0"/>
              <a:ea typeface="ＭＳ Ｐゴシック" pitchFamily="34" charset="-128"/>
            </a:endParaRPr>
          </a:p>
          <a:p>
            <a:pPr eaLnBrk="1" hangingPunct="1"/>
            <a:r>
              <a:rPr lang="en-US" i="1" dirty="0">
                <a:latin typeface="Times New Roman" pitchFamily="18" charset="0"/>
                <a:ea typeface="ＭＳ Ｐゴシック" pitchFamily="34" charset="-128"/>
              </a:rPr>
              <a:t> </a:t>
            </a:r>
            <a:r>
              <a:rPr lang="en-US" b="1" dirty="0">
                <a:latin typeface="Times New Roman" pitchFamily="18" charset="0"/>
                <a:ea typeface="ＭＳ Ｐゴシック" pitchFamily="34" charset="-128"/>
              </a:rPr>
              <a:t>(Next Slide) </a:t>
            </a:r>
            <a:endParaRPr lang="en-US" i="1" dirty="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331788" y="696913"/>
            <a:ext cx="6197600" cy="3486150"/>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dirty="0">
              <a:latin typeface="Times New Roman" pitchFamily="18" charset="0"/>
              <a:ea typeface="ＭＳ Ｐゴシック" pitchFamily="34" charset="-128"/>
            </a:endParaRPr>
          </a:p>
          <a:p>
            <a:r>
              <a:rPr lang="en-US" dirty="0">
                <a:latin typeface="Times New Roman" pitchFamily="18" charset="0"/>
                <a:ea typeface="ＭＳ Ｐゴシック" pitchFamily="34" charset="-128"/>
              </a:rPr>
              <a:t>And don’t forget basic instrumentation such as Air Speed Indicators, Attitude Indicators, Angle of Attack, Manifold Pressure, RPM, and G indicators – all of which give immediate feedback as to whether design limitations have been or are about to be exceeded.  </a:t>
            </a:r>
          </a:p>
          <a:p>
            <a:endParaRPr lang="en-US" b="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3C9C38CB-8FFC-4AE5-A437-70503C838C7B}" type="slidenum">
              <a:rPr lang="en-US" sz="1200">
                <a:solidFill>
                  <a:prstClr val="black"/>
                </a:solidFill>
                <a:latin typeface="Times New Roman" pitchFamily="18" charset="0"/>
              </a:rPr>
              <a:pPr eaLnBrk="1" hangingPunct="1"/>
              <a:t>10</a:t>
            </a:fld>
            <a:endParaRPr lang="en-US" sz="1200">
              <a:solidFill>
                <a:prstClr val="black"/>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331788" y="696913"/>
            <a:ext cx="6197600" cy="3486150"/>
          </a:xfrm>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ea typeface="ＭＳ Ｐゴシック" pitchFamily="34" charset="-128"/>
              </a:rPr>
              <a:t>At present FDM Technology costs from a little less than $10,000.00 to more than $20,000.00 but as competition and equipage increase, prices are expected to fall.  </a:t>
            </a:r>
          </a:p>
          <a:p>
            <a:endParaRPr lang="en-US"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FD8884B-8044-4F24-A232-FE700D032072}" type="slidenum">
              <a:rPr lang="en-US" sz="1200">
                <a:solidFill>
                  <a:prstClr val="black"/>
                </a:solidFill>
                <a:latin typeface="Times New Roman" pitchFamily="18" charset="0"/>
              </a:rPr>
              <a:pPr eaLnBrk="1" hangingPunct="1"/>
              <a:t>11</a:t>
            </a:fld>
            <a:endParaRPr lang="en-US" sz="1200">
              <a:solidFill>
                <a:prstClr val="black"/>
              </a:solidFill>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331788" y="696913"/>
            <a:ext cx="6197600" cy="3486150"/>
          </a:xfrm>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ea typeface="ＭＳ Ｐゴシック" pitchFamily="34" charset="-128"/>
              </a:rPr>
              <a:t>In the meantime, we urge you to consider and share the information that’s already available on every flight.  Just a few notes after each flight can become a record of aircraft and pilot performance.  That record can become valuable in the Safety Assurance component of a Safety Management System.  More about that in a minute but for now, are there any questions about what we’ve covered?</a:t>
            </a:r>
          </a:p>
          <a:p>
            <a:endParaRPr lang="en-US" b="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 </a:t>
            </a:r>
            <a:endParaRPr lang="en-US" dirty="0">
              <a:latin typeface="Times New Roman" pitchFamily="18" charset="0"/>
              <a:ea typeface="ＭＳ Ｐゴシック" pitchFamily="34" charset="-128"/>
            </a:endParaRPr>
          </a:p>
          <a:p>
            <a:endParaRPr lang="en-US" dirty="0">
              <a:latin typeface="Times New Roman" pitchFamily="18" charset="0"/>
              <a:ea typeface="ＭＳ Ｐゴシック" pitchFamily="34" charset="-128"/>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71AEAC4-10F8-445D-9270-07690A3CA268}" type="slidenum">
              <a:rPr lang="en-US" sz="1200">
                <a:solidFill>
                  <a:prstClr val="black"/>
                </a:solidFill>
                <a:latin typeface="Times New Roman" pitchFamily="18" charset="0"/>
              </a:rPr>
              <a:pPr eaLnBrk="1" hangingPunct="1"/>
              <a:t>12</a:t>
            </a:fld>
            <a:endParaRPr lang="en-US" sz="1200">
              <a:solidFill>
                <a:prstClr val="black"/>
              </a:solidFill>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331788" y="696913"/>
            <a:ext cx="6197600" cy="3486150"/>
          </a:xfrm>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latin typeface="Times New Roman" pitchFamily="18" charset="0"/>
              <a:ea typeface="ＭＳ Ｐゴシック" pitchFamily="34" charset="-128"/>
            </a:endParaRPr>
          </a:p>
          <a:p>
            <a:r>
              <a:rPr lang="en-US" b="1">
                <a:latin typeface="Times New Roman" pitchFamily="18" charset="0"/>
                <a:ea typeface="ＭＳ Ｐゴシック" pitchFamily="34" charset="-128"/>
              </a:rPr>
              <a:t>Presentation Note:   </a:t>
            </a:r>
            <a:r>
              <a:rPr lang="en-US" i="1">
                <a:latin typeface="Times New Roman" pitchFamily="18" charset="0"/>
                <a:ea typeface="ＭＳ Ｐゴシック" pitchFamily="34" charset="-128"/>
              </a:rPr>
              <a:t>You may wish to provide your contact information and main FSDO phone number here.  Modify with </a:t>
            </a:r>
          </a:p>
          <a:p>
            <a:r>
              <a:rPr lang="en-US" i="1">
                <a:latin typeface="Times New Roman" pitchFamily="18" charset="0"/>
                <a:ea typeface="ＭＳ Ｐゴシック" pitchFamily="34" charset="-128"/>
              </a:rPr>
              <a:t>Your information or leave blank. </a:t>
            </a:r>
            <a:r>
              <a:rPr lang="en-US" b="1">
                <a:latin typeface="Times New Roman" pitchFamily="18" charset="0"/>
                <a:ea typeface="ＭＳ Ｐゴシック" pitchFamily="34" charset="-128"/>
              </a:rPr>
              <a:t>(Next Slide)</a:t>
            </a:r>
          </a:p>
          <a:p>
            <a:endParaRPr lang="en-US" i="1">
              <a:latin typeface="Times New Roman" pitchFamily="18" charset="0"/>
              <a:ea typeface="ＭＳ Ｐゴシック" pitchFamily="34" charset="-128"/>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2AD0863-F2A8-4ECD-99B2-BB412ACA917C}" type="slidenum">
              <a:rPr lang="en-US" sz="1200">
                <a:solidFill>
                  <a:prstClr val="black"/>
                </a:solidFill>
                <a:latin typeface="Times New Roman" pitchFamily="18" charset="0"/>
              </a:rPr>
              <a:pPr eaLnBrk="1" hangingPunct="1"/>
              <a:t>13</a:t>
            </a:fld>
            <a:endParaRPr lang="en-US" sz="1200">
              <a:solidFill>
                <a:prstClr val="black"/>
              </a:solidFill>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a:latin typeface="Times New Roman" pitchFamily="18" charset="0"/>
              </a:rPr>
              <a:t>There’s nothing like the feeling you get when you know you’re</a:t>
            </a:r>
            <a:r>
              <a:rPr lang="en-US" baseline="0" dirty="0">
                <a:latin typeface="Times New Roman" pitchFamily="18" charset="0"/>
              </a:rPr>
              <a:t> playing your A game and in order to do that you need a good coach  </a:t>
            </a:r>
            <a:r>
              <a:rPr lang="en-US" b="1" baseline="0" dirty="0">
                <a:latin typeface="Times New Roman" pitchFamily="18" charset="0"/>
              </a:rPr>
              <a:t>(Click)</a:t>
            </a:r>
            <a:r>
              <a:rPr lang="en-US" b="1" dirty="0">
                <a:latin typeface="Times New Roman" pitchFamily="18" charset="0"/>
              </a:rPr>
              <a:t> </a:t>
            </a:r>
          </a:p>
          <a:p>
            <a:endParaRPr lang="en-US" b="1" dirty="0">
              <a:latin typeface="Times New Roman" pitchFamily="18" charset="0"/>
            </a:endParaRPr>
          </a:p>
          <a:p>
            <a:r>
              <a:rPr lang="en-US" b="0" dirty="0">
                <a:latin typeface="Times New Roman" pitchFamily="18" charset="0"/>
              </a:rPr>
              <a:t>So</a:t>
            </a:r>
            <a:r>
              <a:rPr lang="en-US" b="0" baseline="0" dirty="0">
                <a:latin typeface="Times New Roman" pitchFamily="18" charset="0"/>
              </a:rPr>
              <a:t> fly regularly with a CFI who will challenge you to review what you know, explore new horizons, and to always do your best.  Of course you’ll</a:t>
            </a:r>
            <a:br>
              <a:rPr lang="en-US" b="0" baseline="0" dirty="0">
                <a:latin typeface="Times New Roman" pitchFamily="18" charset="0"/>
              </a:rPr>
            </a:br>
            <a:r>
              <a:rPr lang="en-US" b="0" baseline="0" dirty="0">
                <a:latin typeface="Times New Roman" pitchFamily="18" charset="0"/>
              </a:rPr>
              <a:t>have to dedicate time and money to your proficiency program but it’s well worth it for the peace of mind that comes with confidence.  </a:t>
            </a:r>
            <a:r>
              <a:rPr lang="en-US" b="1" baseline="0" dirty="0">
                <a:latin typeface="Times New Roman" pitchFamily="18" charset="0"/>
              </a:rPr>
              <a:t>(Click)</a:t>
            </a:r>
            <a:r>
              <a:rPr lang="en-US" b="1" dirty="0">
                <a:latin typeface="Times New Roman" pitchFamily="18" charset="0"/>
              </a:rPr>
              <a:t> </a:t>
            </a:r>
          </a:p>
          <a:p>
            <a:endParaRPr lang="en-US" b="1" dirty="0">
              <a:latin typeface="Times New Roman" pitchFamily="18" charset="0"/>
            </a:endParaRPr>
          </a:p>
          <a:p>
            <a:r>
              <a:rPr lang="en-US" b="0" dirty="0">
                <a:latin typeface="Times New Roman" pitchFamily="18" charset="0"/>
              </a:rPr>
              <a:t>Vince Lombardi, the famous football coach said,</a:t>
            </a:r>
            <a:r>
              <a:rPr lang="en-US" b="0" baseline="0" dirty="0">
                <a:latin typeface="Times New Roman" pitchFamily="18" charset="0"/>
              </a:rPr>
              <a:t> “Practice does not make perfect.  Only perfect practice makes perfect.”  For pilots that means</a:t>
            </a:r>
            <a:br>
              <a:rPr lang="en-US" b="0" baseline="0" dirty="0">
                <a:latin typeface="Times New Roman" pitchFamily="18" charset="0"/>
              </a:rPr>
            </a:br>
            <a:r>
              <a:rPr lang="en-US" b="0" baseline="0" dirty="0">
                <a:latin typeface="Times New Roman" pitchFamily="18" charset="0"/>
              </a:rPr>
              <a:t>flying with precision.  On course, on altitude, on speed all the time. </a:t>
            </a:r>
            <a:r>
              <a:rPr lang="en-US" b="1" baseline="0" dirty="0">
                <a:latin typeface="Times New Roman" pitchFamily="18" charset="0"/>
              </a:rPr>
              <a:t>(Click)</a:t>
            </a:r>
            <a:r>
              <a:rPr lang="en-US" b="1" dirty="0">
                <a:latin typeface="Times New Roman" pitchFamily="18" charset="0"/>
              </a:rPr>
              <a:t> </a:t>
            </a:r>
            <a:endParaRPr lang="en-US" b="0" baseline="0" dirty="0">
              <a:latin typeface="Times New Roman" pitchFamily="18" charset="0"/>
            </a:endParaRPr>
          </a:p>
          <a:p>
            <a:endParaRPr lang="en-US" dirty="0">
              <a:latin typeface="Times New Roman" pitchFamily="18" charset="0"/>
            </a:endParaRPr>
          </a:p>
          <a:p>
            <a:r>
              <a:rPr lang="en-US" dirty="0">
                <a:latin typeface="Times New Roman" pitchFamily="18" charset="0"/>
              </a:rPr>
              <a:t>And be sure to document your achievement in the Wings Proficiency Program.  It’s a great way to stay on top of your game</a:t>
            </a:r>
            <a:r>
              <a:rPr lang="en-US" baseline="0" dirty="0">
                <a:latin typeface="Times New Roman" pitchFamily="18" charset="0"/>
              </a:rPr>
              <a:t> and keep you flight review current.</a:t>
            </a:r>
          </a:p>
          <a:p>
            <a:endParaRPr lang="en-US" baseline="0" dirty="0">
              <a:latin typeface="Times New Roman" pitchFamily="18" charset="0"/>
            </a:endParaRPr>
          </a:p>
          <a:p>
            <a:r>
              <a:rPr lang="en-US" altLang="en-US" b="1" dirty="0">
                <a:latin typeface="Times New Roman" pitchFamily="18" charset="0"/>
                <a:ea typeface="ＭＳ Ｐゴシック" pitchFamily="34" charset="-128"/>
              </a:rPr>
              <a:t>(Next</a:t>
            </a:r>
            <a:r>
              <a:rPr lang="en-US" altLang="en-US" b="1" baseline="0" dirty="0">
                <a:latin typeface="Times New Roman" pitchFamily="18" charset="0"/>
                <a:ea typeface="ＭＳ Ｐゴシック" pitchFamily="34" charset="-128"/>
              </a:rPr>
              <a:t> Slide</a:t>
            </a:r>
            <a:r>
              <a:rPr lang="en-US" altLang="en-US" b="1" dirty="0">
                <a:latin typeface="Times New Roman" pitchFamily="18" charset="0"/>
                <a:ea typeface="ＭＳ Ｐゴシック" pitchFamily="34" charset="-128"/>
              </a:rPr>
              <a:t>) </a:t>
            </a:r>
            <a:endParaRPr lang="en-US" dirty="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a:p>
        </p:txBody>
      </p:sp>
    </p:spTree>
    <p:extLst>
      <p:ext uri="{BB962C8B-B14F-4D97-AF65-F5344CB8AC3E}">
        <p14:creationId xmlns:p14="http://schemas.microsoft.com/office/powerpoint/2010/main" val="657409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a:latin typeface="Times New Roman" pitchFamily="18" charset="0"/>
              </a:rPr>
              <a:t>The Aviation Maintenance Technician Awards program encourages AMTs and employers to take advantage of initial and recurrent training by issuing awards based on training received in one calendar year.</a:t>
            </a:r>
          </a:p>
          <a:p>
            <a:endParaRPr lang="en-US" dirty="0">
              <a:latin typeface="Times New Roman" pitchFamily="18" charset="0"/>
            </a:endParaRPr>
          </a:p>
          <a:p>
            <a:r>
              <a:rPr lang="en-US" dirty="0">
                <a:latin typeface="Times New Roman" pitchFamily="18" charset="0"/>
              </a:rPr>
              <a:t>The program has several levels, or phases, of recognition for both you and your employer. You can obtain an FAA Certificate of Training upon successful completion of the program requirements. Employers can obtain a Gold or Diamond Award of Excellence yearly depending on the percentage of their employees receiving awards. </a:t>
            </a:r>
          </a:p>
          <a:p>
            <a:endParaRPr lang="en-US" dirty="0">
              <a:latin typeface="Times New Roman" pitchFamily="18" charset="0"/>
            </a:endParaRPr>
          </a:p>
          <a:p>
            <a:r>
              <a:rPr lang="en-US" dirty="0">
                <a:latin typeface="Times New Roman" pitchFamily="18" charset="0"/>
              </a:rPr>
              <a:t>Training earned toward an AMT Award falls into one of two categories; Mandatory Core Training and Eligible Training.</a:t>
            </a:r>
          </a:p>
          <a:p>
            <a:endParaRPr lang="en-US" dirty="0">
              <a:latin typeface="Times New Roman" pitchFamily="18" charset="0"/>
            </a:endParaRPr>
          </a:p>
          <a:p>
            <a:r>
              <a:rPr lang="en-US" dirty="0">
                <a:latin typeface="Times New Roman" pitchFamily="18" charset="0"/>
              </a:rPr>
              <a:t>Mandatory Core Training is one or more on-line training courses, depending on FAA evaluation of training needs. The Core Training course(s) can be located and completed in the Aviation Learning Center at FAASafety.gov.</a:t>
            </a:r>
          </a:p>
          <a:p>
            <a:endParaRPr lang="en-US" dirty="0">
              <a:latin typeface="Times New Roman" pitchFamily="18" charset="0"/>
            </a:endParaRPr>
          </a:p>
          <a:p>
            <a:r>
              <a:rPr lang="en-US" dirty="0">
                <a:latin typeface="Times New Roman" pitchFamily="18" charset="0"/>
              </a:rPr>
              <a:t>Eligible Training is the hourly training that can be credited toward an individual AMT Certificate of Training. This training must be aviation maintenance career related training.</a:t>
            </a:r>
          </a:p>
          <a:p>
            <a:endParaRPr lang="en-US" dirty="0">
              <a:latin typeface="Times New Roman" pitchFamily="18" charset="0"/>
            </a:endParaRPr>
          </a:p>
          <a:p>
            <a:r>
              <a:rPr lang="en-US" dirty="0">
                <a:latin typeface="Times New Roman" pitchFamily="18" charset="0"/>
              </a:rPr>
              <a:t>Be sure to document your achievement in the AMT</a:t>
            </a:r>
            <a:r>
              <a:rPr lang="en-US" baseline="0" dirty="0">
                <a:latin typeface="Times New Roman" pitchFamily="18" charset="0"/>
              </a:rPr>
              <a:t> Awards Program</a:t>
            </a:r>
            <a:r>
              <a:rPr lang="en-US" dirty="0">
                <a:latin typeface="Times New Roman" pitchFamily="18" charset="0"/>
              </a:rPr>
              <a:t>.  It’s a great way to stay on top of your game</a:t>
            </a:r>
            <a:r>
              <a:rPr lang="en-US" baseline="0" dirty="0">
                <a:latin typeface="Times New Roman" pitchFamily="18" charset="0"/>
              </a:rPr>
              <a:t> and keep stay proficient.</a:t>
            </a:r>
          </a:p>
          <a:p>
            <a:endParaRPr lang="en-US" baseline="0" dirty="0">
              <a:latin typeface="Times New Roman" pitchFamily="18" charset="0"/>
            </a:endParaRPr>
          </a:p>
          <a:p>
            <a:r>
              <a:rPr lang="en-US" altLang="en-US" b="1" dirty="0">
                <a:latin typeface="Times New Roman" pitchFamily="18" charset="0"/>
                <a:ea typeface="ＭＳ Ｐゴシック" pitchFamily="34" charset="-128"/>
              </a:rPr>
              <a:t>(Next</a:t>
            </a:r>
            <a:r>
              <a:rPr lang="en-US" altLang="en-US" b="1" baseline="0" dirty="0">
                <a:latin typeface="Times New Roman" pitchFamily="18" charset="0"/>
                <a:ea typeface="ＭＳ Ｐゴシック" pitchFamily="34" charset="-128"/>
              </a:rPr>
              <a:t> Slide</a:t>
            </a:r>
            <a:r>
              <a:rPr lang="en-US" altLang="en-US" b="1" dirty="0">
                <a:latin typeface="Times New Roman" pitchFamily="18" charset="0"/>
                <a:ea typeface="ＭＳ Ｐゴシック" pitchFamily="34" charset="-128"/>
              </a:rPr>
              <a:t>) </a:t>
            </a:r>
            <a:endParaRPr lang="en-US" dirty="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657409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Management Systems are a</a:t>
            </a:r>
            <a:r>
              <a:rPr lang="en-US" baseline="0" dirty="0"/>
              <a:t> set of policies and processes that can increase the safety and efficiency of any flight operation.  And FAA is bringing SMS to General Aviation.  You may have heard of SMS but thought it was only for large organizations but actually, SMS can be scaled to fit any operation large or small.</a:t>
            </a:r>
          </a:p>
          <a:p>
            <a:endParaRPr lang="en-US" baseline="0" dirty="0"/>
          </a:p>
          <a:p>
            <a:r>
              <a:rPr lang="en-US" baseline="0" dirty="0"/>
              <a:t>There are 4 major components to a Safety Management System </a:t>
            </a:r>
            <a:r>
              <a:rPr lang="en-US" b="1" baseline="0" dirty="0"/>
              <a:t>(Click)</a:t>
            </a:r>
          </a:p>
          <a:p>
            <a:endParaRPr lang="en-US" b="1"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a:t>Safety Policy – a documented commitment to safety that runs from the head of an organization to its newest member. </a:t>
            </a:r>
            <a:r>
              <a:rPr lang="en-US" b="1" baseline="0" dirty="0"/>
              <a:t>(Click)</a:t>
            </a:r>
          </a:p>
          <a:p>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Safety Risk Management – a process that identifies</a:t>
            </a:r>
            <a:r>
              <a:rPr lang="en-US" b="0" baseline="0" dirty="0"/>
              <a:t> hazards within an operation, determines to what extent an identified hazard may impact flight safety, and controls the risk of occurrence to an acceptable level. </a:t>
            </a:r>
            <a:r>
              <a:rPr lang="en-US" b="1" baseline="0" dirty="0"/>
              <a:t>(Click)</a:t>
            </a:r>
            <a:endParaRPr lang="en-US" b="0" baseline="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a:t>Safety Assurance – By collecting and analyzing information derived from safety performance data Safety Assurance ensures the performance and effectiveness of Safety Risk Controls. </a:t>
            </a:r>
            <a:r>
              <a:rPr lang="en-US" b="1" baseline="0" dirty="0"/>
              <a:t>(Click)</a:t>
            </a:r>
          </a:p>
          <a:p>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Safety</a:t>
            </a:r>
            <a:r>
              <a:rPr lang="en-US" b="0" baseline="0" dirty="0"/>
              <a:t> Promotion communicates safety information and commitment throughout the organization. </a:t>
            </a:r>
            <a:r>
              <a:rPr lang="en-US" b="1" baseline="0" dirty="0"/>
              <a:t>(Click)</a:t>
            </a:r>
          </a:p>
          <a:p>
            <a:endParaRPr lang="en-US" b="0" dirty="0"/>
          </a:p>
          <a:p>
            <a:r>
              <a:rPr lang="en-US" b="0" dirty="0"/>
              <a:t>You can find more information about Safety Management Systems at the URL on the Screen.</a:t>
            </a:r>
          </a:p>
          <a:p>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t>(Next Slide)</a:t>
            </a:r>
          </a:p>
          <a:p>
            <a:endParaRPr lang="en-US" b="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16</a:t>
            </a:fld>
            <a:endParaRPr lang="en-US" dirty="0"/>
          </a:p>
        </p:txBody>
      </p:sp>
    </p:spTree>
    <p:extLst>
      <p:ext uri="{BB962C8B-B14F-4D97-AF65-F5344CB8AC3E}">
        <p14:creationId xmlns:p14="http://schemas.microsoft.com/office/powerpoint/2010/main" val="1094248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a:t>Your</a:t>
            </a:r>
            <a:r>
              <a:rPr lang="en-US" baseline="0" dirty="0"/>
              <a:t> presence here shows that you are vital members of our General Aviation Safety Community.  The high standards you keep and the examples you set are a great credit to you and to GA.</a:t>
            </a:r>
          </a:p>
          <a:p>
            <a:endParaRPr lang="en-US" baseline="0" dirty="0"/>
          </a:p>
          <a:p>
            <a:r>
              <a:rPr lang="en-US" baseline="0" dirty="0"/>
              <a:t>Thank you for attending.</a:t>
            </a:r>
          </a:p>
          <a:p>
            <a:endParaRPr lang="en-US" baseline="0" dirty="0"/>
          </a:p>
          <a:p>
            <a:r>
              <a:rPr lang="en-US" b="1" baseline="0" dirty="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17</a:t>
            </a:fld>
            <a:endParaRPr lang="en-US"/>
          </a:p>
        </p:txBody>
      </p:sp>
    </p:spTree>
    <p:extLst>
      <p:ext uri="{BB962C8B-B14F-4D97-AF65-F5344CB8AC3E}">
        <p14:creationId xmlns:p14="http://schemas.microsoft.com/office/powerpoint/2010/main" val="3526590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18</a:t>
            </a:fld>
            <a:endParaRPr lang="en-US"/>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endParaRPr lang="en-US" i="1" dirty="0">
              <a:latin typeface="Times New Roman" pitchFamily="18" charset="0"/>
              <a:ea typeface="ＭＳ Ｐゴシック" pitchFamily="34" charset="-128"/>
            </a:endParaRPr>
          </a:p>
          <a:p>
            <a:pPr eaLnBrk="1" hangingPunct="1"/>
            <a:r>
              <a:rPr lang="en-US" i="1" dirty="0">
                <a:latin typeface="Times New Roman" pitchFamily="18" charset="0"/>
                <a:ea typeface="ＭＳ Ｐゴシック" pitchFamily="34" charset="-128"/>
              </a:rPr>
              <a:t> </a:t>
            </a:r>
            <a:r>
              <a:rPr lang="en-US" b="1" dirty="0">
                <a:latin typeface="Times New Roman" pitchFamily="18" charset="0"/>
                <a:ea typeface="ＭＳ Ｐゴシック" pitchFamily="34" charset="-128"/>
              </a:rPr>
              <a:t>(The End) </a:t>
            </a:r>
            <a:endParaRPr lang="en-US" i="1" dirty="0">
              <a:latin typeface="Times New Roman" pitchFamily="18" charset="0"/>
              <a:ea typeface="ＭＳ Ｐゴシック" pitchFamily="34" charset="-128"/>
            </a:endParaRPr>
          </a:p>
        </p:txBody>
      </p:sp>
    </p:spTree>
    <p:extLst>
      <p:ext uri="{BB962C8B-B14F-4D97-AF65-F5344CB8AC3E}">
        <p14:creationId xmlns:p14="http://schemas.microsoft.com/office/powerpoint/2010/main" val="841722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31788" y="696913"/>
            <a:ext cx="6197600" cy="3486150"/>
          </a:xfrm>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latin typeface="Times New Roman" pitchFamily="18" charset="0"/>
                <a:ea typeface="ＭＳ Ｐゴシック" pitchFamily="34" charset="-128"/>
              </a:rPr>
              <a:t>Presentation Note: </a:t>
            </a:r>
            <a:r>
              <a:rPr lang="en-US" i="1" dirty="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a:latin typeface="Times New Roman" pitchFamily="18" charset="0"/>
              <a:ea typeface="ＭＳ Ｐゴシック" pitchFamily="34" charset="-128"/>
            </a:endParaRPr>
          </a:p>
          <a:p>
            <a:r>
              <a:rPr lang="en-US" i="1" dirty="0">
                <a:latin typeface="Times New Roman" pitchFamily="18" charset="0"/>
                <a:ea typeface="ＭＳ Ｐゴシック" pitchFamily="34" charset="-128"/>
              </a:rPr>
              <a:t>You can add slides after this one to fit your situation. </a:t>
            </a:r>
          </a:p>
          <a:p>
            <a:endParaRPr lang="en-US" b="1" i="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 </a:t>
            </a:r>
            <a:endParaRPr lang="en-US" i="1" dirty="0">
              <a:latin typeface="Times New Roman" pitchFamily="18" charset="0"/>
              <a:ea typeface="ＭＳ Ｐゴシック" pitchFamily="34" charset="-128"/>
            </a:endParaRPr>
          </a:p>
          <a:p>
            <a:endParaRPr lang="en-US" i="1" dirty="0">
              <a:latin typeface="Times New Roman" pitchFamily="18" charset="0"/>
              <a:ea typeface="ＭＳ Ｐゴシック" pitchFamily="34" charset="-128"/>
            </a:endParaRPr>
          </a:p>
          <a:p>
            <a:endParaRPr lang="en-US" i="1" dirty="0">
              <a:latin typeface="Times New Roman" pitchFamily="18" charset="0"/>
              <a:ea typeface="ＭＳ Ｐゴシック" pitchFamily="34" charset="-128"/>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E8DB3127-956E-49BE-A701-9A7B9C56E6E9}" type="slidenum">
              <a:rPr lang="en-US" sz="1200">
                <a:solidFill>
                  <a:prstClr val="black"/>
                </a:solidFill>
                <a:latin typeface="Times New Roman" pitchFamily="18" charset="0"/>
              </a:rPr>
              <a:pPr eaLnBrk="1" hangingPunct="1"/>
              <a:t>2</a:t>
            </a:fld>
            <a:endParaRPr lang="en-US" sz="1200">
              <a:solidFill>
                <a:prstClr val="black"/>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331788" y="696913"/>
            <a:ext cx="6197600" cy="348615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ea typeface="ＭＳ Ｐゴシック" pitchFamily="34" charset="-128"/>
              </a:rPr>
              <a:t>Recently, the</a:t>
            </a:r>
            <a:r>
              <a:rPr lang="en-US" baseline="0" dirty="0">
                <a:latin typeface="Times New Roman" pitchFamily="18" charset="0"/>
                <a:ea typeface="ＭＳ Ｐゴシック" pitchFamily="34" charset="-128"/>
              </a:rPr>
              <a:t> GAJSC System/Component Failure Work Group released Safety Enhancements dealing with Engine Maintenance and Flight Data Monitoring.  The work group feels that Flight Data Monitoring can help to identify emerging problems with aircraft systems and components and facilitate replacement or repair before failure.  </a:t>
            </a:r>
            <a:endParaRPr lang="en-US" dirty="0">
              <a:latin typeface="Times New Roman" pitchFamily="18" charset="0"/>
              <a:ea typeface="ＭＳ Ｐゴシック" pitchFamily="34" charset="-128"/>
            </a:endParaRPr>
          </a:p>
          <a:p>
            <a:endParaRPr lang="en-US" dirty="0">
              <a:latin typeface="Times New Roman" pitchFamily="18" charset="0"/>
              <a:ea typeface="ＭＳ Ｐゴシック" pitchFamily="34" charset="-128"/>
            </a:endParaRPr>
          </a:p>
          <a:p>
            <a:r>
              <a:rPr lang="en-US" dirty="0">
                <a:latin typeface="Times New Roman" pitchFamily="18" charset="0"/>
                <a:ea typeface="ＭＳ Ｐゴシック" pitchFamily="34" charset="-128"/>
              </a:rPr>
              <a:t>We want to take just a few minutes to talk about best practices</a:t>
            </a:r>
            <a:r>
              <a:rPr lang="en-US" baseline="0" dirty="0">
                <a:latin typeface="Times New Roman" pitchFamily="18" charset="0"/>
                <a:ea typeface="ＭＳ Ｐゴシック" pitchFamily="34" charset="-128"/>
              </a:rPr>
              <a:t> and </a:t>
            </a:r>
            <a:r>
              <a:rPr lang="en-US" dirty="0">
                <a:latin typeface="Times New Roman" pitchFamily="18" charset="0"/>
                <a:ea typeface="ＭＳ Ｐゴシック" pitchFamily="34" charset="-128"/>
              </a:rPr>
              <a:t>the safety</a:t>
            </a:r>
            <a:r>
              <a:rPr lang="en-US" baseline="0" dirty="0">
                <a:latin typeface="Times New Roman" pitchFamily="18" charset="0"/>
                <a:ea typeface="ＭＳ Ｐゴシック" pitchFamily="34" charset="-128"/>
              </a:rPr>
              <a:t> benefits of </a:t>
            </a:r>
            <a:r>
              <a:rPr lang="en-US" dirty="0">
                <a:latin typeface="Times New Roman" pitchFamily="18" charset="0"/>
                <a:ea typeface="ＭＳ Ｐゴシック" pitchFamily="34" charset="-128"/>
              </a:rPr>
              <a:t>Flight Data Monitoring – a technology and process that’s now coming to General Aviation.</a:t>
            </a:r>
          </a:p>
          <a:p>
            <a:endParaRPr lang="en-US" dirty="0">
              <a:latin typeface="Times New Roman" pitchFamily="18" charset="0"/>
              <a:ea typeface="ＭＳ Ｐゴシック" pitchFamily="34" charset="-128"/>
            </a:endParaRPr>
          </a:p>
          <a:p>
            <a:r>
              <a:rPr lang="en-US" dirty="0">
                <a:latin typeface="Times New Roman" pitchFamily="18" charset="0"/>
                <a:ea typeface="ＭＳ Ｐゴシック" pitchFamily="34" charset="-128"/>
              </a:rPr>
              <a:t>We’ll look at present &amp; future FDM</a:t>
            </a:r>
            <a:r>
              <a:rPr lang="en-US" baseline="0" dirty="0">
                <a:latin typeface="Times New Roman" pitchFamily="18" charset="0"/>
                <a:ea typeface="ＭＳ Ｐゴシック" pitchFamily="34" charset="-128"/>
              </a:rPr>
              <a:t> technologies, </a:t>
            </a:r>
            <a:r>
              <a:rPr lang="en-US" dirty="0">
                <a:latin typeface="Times New Roman" pitchFamily="18" charset="0"/>
                <a:ea typeface="ＭＳ Ｐゴシック" pitchFamily="34" charset="-128"/>
              </a:rPr>
              <a:t>and we’ll talk about how to use FDM today.</a:t>
            </a:r>
          </a:p>
          <a:p>
            <a:endParaRPr lang="en-US"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Presentation Note: </a:t>
            </a:r>
            <a:r>
              <a:rPr lang="en-US" i="1" dirty="0">
                <a:latin typeface="Times New Roman" pitchFamily="18" charset="0"/>
                <a:ea typeface="ＭＳ Ｐゴシック" pitchFamily="34" charset="-128"/>
              </a:rPr>
              <a:t>If you’ll be discussing additional items, add them to this list  </a:t>
            </a:r>
          </a:p>
          <a:p>
            <a:endParaRPr lang="en-US" b="1" i="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 </a:t>
            </a:r>
            <a:endParaRPr lang="en-US" i="1" dirty="0">
              <a:latin typeface="Times New Roman" pitchFamily="18" charset="0"/>
              <a:ea typeface="ＭＳ Ｐゴシック" pitchFamily="34" charset="-128"/>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6813442C-615A-4D2C-8948-4E9807151571}" type="slidenum">
              <a:rPr lang="en-US" sz="1200">
                <a:solidFill>
                  <a:prstClr val="black"/>
                </a:solidFill>
                <a:latin typeface="Times New Roman" pitchFamily="18" charset="0"/>
              </a:rPr>
              <a:pPr eaLnBrk="1" hangingPunct="1"/>
              <a:t>3</a:t>
            </a:fld>
            <a:endParaRPr lang="en-US" sz="1200">
              <a:solidFill>
                <a:prstClr val="black"/>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331788" y="696913"/>
            <a:ext cx="6197600" cy="3486150"/>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ea typeface="ＭＳ Ｐゴシック" pitchFamily="34" charset="-128"/>
              </a:rPr>
              <a:t>Flight data monitoring has been around since before the jet age and modern airplanes make extensive use of the technology.  Through Flight Data Monitoring,</a:t>
            </a:r>
            <a:r>
              <a:rPr lang="en-US" baseline="0" dirty="0">
                <a:latin typeface="Times New Roman" pitchFamily="18" charset="0"/>
                <a:ea typeface="ＭＳ Ｐゴシック" pitchFamily="34" charset="-128"/>
              </a:rPr>
              <a:t> aircraft operators can develop optimal maintenance schedules, confirm aircraft performance expectations, and predict system or component failures before they occur.  Flight Data Monitoring and Recording are also of great value in accident investigation.</a:t>
            </a:r>
            <a:endParaRPr lang="en-US" dirty="0">
              <a:latin typeface="Times New Roman" pitchFamily="18" charset="0"/>
              <a:ea typeface="ＭＳ Ｐゴシック" pitchFamily="34" charset="-128"/>
            </a:endParaRPr>
          </a:p>
          <a:p>
            <a:endParaRPr lang="en-US" b="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 </a:t>
            </a:r>
            <a:endParaRPr lang="en-US" dirty="0">
              <a:latin typeface="Times New Roman" pitchFamily="18" charset="0"/>
              <a:ea typeface="ＭＳ Ｐゴシック" pitchFamily="34"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D09E912-B17E-4C38-869E-A6B28C97E642}" type="slidenum">
              <a:rPr lang="en-US" sz="1200">
                <a:solidFill>
                  <a:prstClr val="black"/>
                </a:solidFill>
                <a:latin typeface="Times New Roman" pitchFamily="18" charset="0"/>
              </a:rPr>
              <a:pPr eaLnBrk="1" hangingPunct="1"/>
              <a:t>4</a:t>
            </a:fld>
            <a:endParaRPr lang="en-US" sz="1200">
              <a:solidFill>
                <a:prstClr val="black"/>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331788" y="696913"/>
            <a:ext cx="6197600" cy="3486150"/>
          </a:xfrm>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ea typeface="ＭＳ Ｐゴシック" pitchFamily="34" charset="-128"/>
              </a:rPr>
              <a:t>In its’ simplest form, FDM consists of a cockpit voice recorder that records at least the most recent 2 </a:t>
            </a:r>
            <a:r>
              <a:rPr lang="en-US" dirty="0" err="1">
                <a:latin typeface="Times New Roman" pitchFamily="18" charset="0"/>
                <a:ea typeface="ＭＳ Ｐゴシック" pitchFamily="34" charset="-128"/>
              </a:rPr>
              <a:t>hoursof</a:t>
            </a:r>
            <a:r>
              <a:rPr lang="en-US" dirty="0">
                <a:latin typeface="Times New Roman" pitchFamily="18" charset="0"/>
                <a:ea typeface="ＭＳ Ｐゴシック" pitchFamily="34" charset="-128"/>
              </a:rPr>
              <a:t> crew conversations, and a flight data recorder that preserves such things as engine parameters, control position, heading, altitude, and airspeed data.  </a:t>
            </a:r>
            <a:r>
              <a:rPr lang="en-US" b="1" dirty="0">
                <a:latin typeface="Times New Roman" pitchFamily="18" charset="0"/>
                <a:ea typeface="ＭＳ Ｐゴシック" pitchFamily="34" charset="-128"/>
              </a:rPr>
              <a:t>(Click)</a:t>
            </a:r>
          </a:p>
          <a:p>
            <a:endParaRPr lang="en-US" b="1" dirty="0">
              <a:latin typeface="Times New Roman" pitchFamily="18" charset="0"/>
              <a:ea typeface="ＭＳ Ｐゴシック" pitchFamily="34" charset="-128"/>
            </a:endParaRPr>
          </a:p>
          <a:p>
            <a:r>
              <a:rPr lang="en-US" dirty="0">
                <a:latin typeface="Times New Roman" pitchFamily="18" charset="0"/>
                <a:ea typeface="ＭＳ Ｐゴシック" pitchFamily="34" charset="-128"/>
              </a:rPr>
              <a:t>The equipment and processes to acquire and distribute the data are collectively known as Flight Operational Quality Assurance or </a:t>
            </a:r>
            <a:r>
              <a:rPr lang="en-US" b="1" dirty="0">
                <a:latin typeface="Times New Roman" pitchFamily="18" charset="0"/>
                <a:ea typeface="ＭＳ Ｐゴシック" pitchFamily="34" charset="-128"/>
              </a:rPr>
              <a:t>FOQA </a:t>
            </a:r>
            <a:r>
              <a:rPr lang="en-US" dirty="0">
                <a:latin typeface="Times New Roman" pitchFamily="18" charset="0"/>
                <a:ea typeface="ＭＳ Ｐゴシック" pitchFamily="34" charset="-128"/>
              </a:rPr>
              <a:t>(pronounced: </a:t>
            </a:r>
            <a:r>
              <a:rPr lang="en-US" b="1" dirty="0" err="1">
                <a:latin typeface="Times New Roman" pitchFamily="18" charset="0"/>
                <a:ea typeface="ＭＳ Ｐゴシック" pitchFamily="34" charset="-128"/>
              </a:rPr>
              <a:t>Foh</a:t>
            </a:r>
            <a:r>
              <a:rPr lang="en-US" b="1" dirty="0">
                <a:latin typeface="Times New Roman" pitchFamily="18" charset="0"/>
                <a:ea typeface="ＭＳ Ｐゴシック" pitchFamily="34" charset="-128"/>
              </a:rPr>
              <a:t>-qua</a:t>
            </a:r>
            <a:r>
              <a:rPr lang="en-US" dirty="0">
                <a:latin typeface="Times New Roman" pitchFamily="18" charset="0"/>
                <a:ea typeface="ＭＳ Ｐゴシック" pitchFamily="34" charset="-128"/>
              </a:rPr>
              <a:t>)</a:t>
            </a:r>
          </a:p>
          <a:p>
            <a:endParaRPr lang="en-US" dirty="0">
              <a:latin typeface="Times New Roman" pitchFamily="18" charset="0"/>
              <a:ea typeface="ＭＳ Ｐゴシック" pitchFamily="34" charset="-128"/>
            </a:endParaRPr>
          </a:p>
          <a:p>
            <a:r>
              <a:rPr lang="en-US" dirty="0">
                <a:latin typeface="Times New Roman" pitchFamily="18" charset="0"/>
                <a:ea typeface="ＭＳ Ｐゴシック" pitchFamily="34" charset="-128"/>
              </a:rPr>
              <a:t>But this equipment is only for the big guys, right?  General Aviation aircraft don’t have anything like this ……………………. Or do they?</a:t>
            </a:r>
            <a:endParaRPr lang="en-US" b="1" dirty="0">
              <a:latin typeface="Times New Roman" pitchFamily="18" charset="0"/>
              <a:ea typeface="ＭＳ Ｐゴシック" pitchFamily="34" charset="-128"/>
            </a:endParaRPr>
          </a:p>
          <a:p>
            <a:endParaRPr lang="en-US" dirty="0">
              <a:latin typeface="Times New Roman" pitchFamily="18" charset="0"/>
              <a:ea typeface="ＭＳ Ｐゴシック" pitchFamily="34" charset="-128"/>
            </a:endParaRPr>
          </a:p>
          <a:p>
            <a:endParaRPr lang="en-US"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 </a:t>
            </a:r>
            <a:endParaRPr lang="en-US" dirty="0">
              <a:latin typeface="Times New Roman" pitchFamily="18" charset="0"/>
              <a:ea typeface="ＭＳ Ｐゴシック" pitchFamily="34" charset="-128"/>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36C39AF-5418-4CF1-9D58-DEAFC965A5F8}" type="slidenum">
              <a:rPr lang="en-US" sz="1200">
                <a:solidFill>
                  <a:prstClr val="black"/>
                </a:solidFill>
                <a:latin typeface="Times New Roman" pitchFamily="18" charset="0"/>
              </a:rPr>
              <a:pPr eaLnBrk="1" hangingPunct="1"/>
              <a:t>5</a:t>
            </a:fld>
            <a:endParaRPr lang="en-US" sz="1200">
              <a:solidFill>
                <a:prstClr val="black"/>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31788" y="696913"/>
            <a:ext cx="6197600" cy="348615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ea typeface="ＭＳ Ｐゴシック" pitchFamily="34" charset="-128"/>
              </a:rPr>
              <a:t>While it’s true that most GA aircraft don’t have dedicated automatic flight data recording devices now; we will be able to enjoy the benefits of equipage in the future.  In the meantime, it’s often surprising to see what we already have.  </a:t>
            </a:r>
            <a:r>
              <a:rPr lang="en-US" b="1" dirty="0">
                <a:latin typeface="Times New Roman" pitchFamily="18" charset="0"/>
                <a:ea typeface="ＭＳ Ｐゴシック" pitchFamily="34" charset="-128"/>
              </a:rPr>
              <a:t>(Click)</a:t>
            </a:r>
          </a:p>
          <a:p>
            <a:endParaRPr lang="en-US" dirty="0">
              <a:latin typeface="Times New Roman" pitchFamily="18" charset="0"/>
              <a:ea typeface="ＭＳ Ｐゴシック" pitchFamily="34" charset="-128"/>
            </a:endParaRPr>
          </a:p>
          <a:p>
            <a:r>
              <a:rPr lang="en-US" dirty="0">
                <a:latin typeface="Times New Roman" pitchFamily="18" charset="0"/>
                <a:ea typeface="ＭＳ Ｐゴシック" pitchFamily="34" charset="-128"/>
              </a:rPr>
              <a:t>Manufacturers have been offering self-contained flight data recorders for GA airplanes and helicopters for some time  Most operators of this equipment must periodically download and analyze the recorded data – often with the aid of dedicated computer programs.   </a:t>
            </a:r>
            <a:r>
              <a:rPr lang="en-US" b="1" dirty="0">
                <a:latin typeface="Times New Roman" pitchFamily="18" charset="0"/>
                <a:ea typeface="ＭＳ Ｐゴシック" pitchFamily="34" charset="-128"/>
              </a:rPr>
              <a:t>(Click)</a:t>
            </a:r>
          </a:p>
          <a:p>
            <a:endParaRPr lang="en-US" b="1" dirty="0">
              <a:latin typeface="Times New Roman" pitchFamily="18" charset="0"/>
              <a:ea typeface="ＭＳ Ｐゴシック" pitchFamily="34" charset="-128"/>
            </a:endParaRPr>
          </a:p>
          <a:p>
            <a:r>
              <a:rPr lang="en-US" b="0" dirty="0">
                <a:latin typeface="Times New Roman" pitchFamily="18" charset="0"/>
                <a:ea typeface="ＭＳ Ｐゴシック" pitchFamily="34" charset="-128"/>
              </a:rPr>
              <a:t>We’re beginning to see recorders that capture video and audio in the cockpit.  Some of these devices integrate GPS positioning with audio and video data.  Like airline equipment they record on armored data drives that are periodically overwritten and on common compact storage media that operators can remove and review in their maintenance and flight departments.</a:t>
            </a:r>
          </a:p>
          <a:p>
            <a:endParaRPr lang="en-US" b="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 </a:t>
            </a:r>
            <a:endParaRPr lang="en-US" dirty="0">
              <a:latin typeface="Times New Roman" pitchFamily="18" charset="0"/>
              <a:ea typeface="ＭＳ Ｐゴシック"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E5E32319-C295-44AA-84AC-512C54C1E11D}" type="slidenum">
              <a:rPr lang="en-US" sz="1200">
                <a:solidFill>
                  <a:prstClr val="black"/>
                </a:solidFill>
                <a:latin typeface="Times New Roman" pitchFamily="18" charset="0"/>
              </a:rPr>
              <a:pPr eaLnBrk="1" hangingPunct="1"/>
              <a:t>6</a:t>
            </a:fld>
            <a:endParaRPr lang="en-US" sz="1200">
              <a:solidFill>
                <a:prstClr val="black"/>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31788" y="696913"/>
            <a:ext cx="6197600" cy="34861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ea typeface="ＭＳ Ｐゴシック" pitchFamily="34" charset="-128"/>
              </a:rPr>
              <a:t>Many data monitoring operations involve no automation at all.  Flight engineers used to handle the monitoring and record keeping </a:t>
            </a:r>
            <a:r>
              <a:rPr lang="en-US" b="1" dirty="0">
                <a:latin typeface="Times New Roman" pitchFamily="18" charset="0"/>
                <a:ea typeface="ＭＳ Ｐゴシック" pitchFamily="34" charset="-128"/>
              </a:rPr>
              <a:t>(Click)</a:t>
            </a:r>
          </a:p>
          <a:p>
            <a:endParaRPr lang="en-US" dirty="0">
              <a:latin typeface="Times New Roman" pitchFamily="18" charset="0"/>
              <a:ea typeface="ＭＳ Ｐゴシック" pitchFamily="34" charset="-128"/>
            </a:endParaRPr>
          </a:p>
          <a:p>
            <a:r>
              <a:rPr lang="en-US" dirty="0">
                <a:latin typeface="Times New Roman" pitchFamily="18" charset="0"/>
                <a:ea typeface="ＭＳ Ｐゴシック" pitchFamily="34" charset="-128"/>
              </a:rPr>
              <a:t>And test pilots were expected to keep notes while flying.</a:t>
            </a:r>
          </a:p>
          <a:p>
            <a:endParaRPr lang="en-US" b="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 </a:t>
            </a:r>
            <a:endParaRPr lang="en-US" dirty="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33B4905-2A8D-4325-8087-F3A2A4C68CB0}" type="slidenum">
              <a:rPr lang="en-US" sz="1200">
                <a:solidFill>
                  <a:prstClr val="black"/>
                </a:solidFill>
                <a:latin typeface="Times New Roman" pitchFamily="18" charset="0"/>
              </a:rPr>
              <a:pPr eaLnBrk="1" hangingPunct="1"/>
              <a:t>7</a:t>
            </a:fld>
            <a:endParaRPr lang="en-US" sz="1200">
              <a:solidFill>
                <a:prstClr val="black"/>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31788" y="696913"/>
            <a:ext cx="6197600" cy="34861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ea typeface="ＭＳ Ｐゴシック" pitchFamily="34" charset="-128"/>
              </a:rPr>
              <a:t>GA pilots can do much the same thing by tracking engine power, fuel flow, oil temperature and pressure.  Some</a:t>
            </a:r>
            <a:r>
              <a:rPr lang="en-US" baseline="0" dirty="0">
                <a:latin typeface="Times New Roman" pitchFamily="18" charset="0"/>
                <a:ea typeface="ＭＳ Ｐゴシック" pitchFamily="34" charset="-128"/>
              </a:rPr>
              <a:t> GPS systems and </a:t>
            </a:r>
            <a:r>
              <a:rPr lang="en-US" dirty="0">
                <a:latin typeface="Times New Roman" pitchFamily="18" charset="0"/>
                <a:ea typeface="ＭＳ Ｐゴシック" pitchFamily="34" charset="-128"/>
              </a:rPr>
              <a:t>engine monitors have recording capability, and many aircraft owners participate in oil analysis programs – a tool for gauging engine health and heading off expensive or, in some cases, disastrous problems.  Some aircraft – particularly helicopters - are equipped with metallic chip detectors that can forecast engine and transmission failures in time to make a safe landing.</a:t>
            </a:r>
          </a:p>
          <a:p>
            <a:endParaRPr lang="en-US"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 </a:t>
            </a:r>
            <a:endParaRPr lang="en-US" dirty="0">
              <a:latin typeface="Times New Roman" pitchFamily="18" charset="0"/>
              <a:ea typeface="ＭＳ Ｐゴシック" pitchFamily="34" charset="-128"/>
            </a:endParaRPr>
          </a:p>
          <a:p>
            <a:endParaRPr lang="en-US" dirty="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684BDB3-5FC0-4335-94E2-4A0B607089C8}" type="slidenum">
              <a:rPr lang="en-US" sz="1200">
                <a:solidFill>
                  <a:prstClr val="black"/>
                </a:solidFill>
                <a:latin typeface="Times New Roman" pitchFamily="18" charset="0"/>
              </a:rPr>
              <a:pPr eaLnBrk="1" hangingPunct="1"/>
              <a:t>8</a:t>
            </a:fld>
            <a:endParaRPr lang="en-US" sz="1200">
              <a:solidFill>
                <a:prstClr val="black"/>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a:t>Here’s just one example of the information available in one small box.  This example</a:t>
            </a:r>
            <a:r>
              <a:rPr lang="en-US" baseline="0" dirty="0"/>
              <a:t> doesn’t include recording capability but it’s certainly one-stop shopping for engine information.</a:t>
            </a:r>
          </a:p>
          <a:p>
            <a:endParaRPr lang="en-US"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a:p>
        </p:txBody>
      </p:sp>
    </p:spTree>
    <p:extLst>
      <p:ext uri="{BB962C8B-B14F-4D97-AF65-F5344CB8AC3E}">
        <p14:creationId xmlns:p14="http://schemas.microsoft.com/office/powerpoint/2010/main" val="2633385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jpg"/><Relationship Id="rId4" Type="http://schemas.openxmlformats.org/officeDocument/2006/relationships/image" Target="../media/image1.w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hasCustomPrompt="1"/>
          </p:nvPr>
        </p:nvSpPr>
        <p:spPr>
          <a:xfrm>
            <a:off x="303301" y="354380"/>
            <a:ext cx="6734808" cy="1395412"/>
          </a:xfrm>
        </p:spPr>
        <p:txBody>
          <a:bodyPr anchor="t"/>
          <a:lstStyle>
            <a:lvl1pPr>
              <a:defRPr sz="3600"/>
            </a:lvl1pPr>
          </a:lstStyle>
          <a:p>
            <a:pPr lvl="0"/>
            <a:r>
              <a:rPr lang="en-US" noProof="0" dirty="0"/>
              <a:t>The National FAA Safety Team Presents</a:t>
            </a:r>
          </a:p>
        </p:txBody>
      </p:sp>
      <p:sp>
        <p:nvSpPr>
          <p:cNvPr id="63491" name="Rectangle 1027"/>
          <p:cNvSpPr>
            <a:spLocks noGrp="1" noChangeArrowheads="1"/>
          </p:cNvSpPr>
          <p:nvPr>
            <p:ph type="subTitle" idx="1" hasCustomPrompt="1"/>
          </p:nvPr>
        </p:nvSpPr>
        <p:spPr>
          <a:xfrm>
            <a:off x="307535" y="1795830"/>
            <a:ext cx="6730574" cy="1067092"/>
          </a:xfrm>
        </p:spPr>
        <p:txBody>
          <a:bodyPr/>
          <a:lstStyle>
            <a:lvl1pPr marL="0" indent="0">
              <a:buFontTx/>
              <a:buNone/>
              <a:defRPr sz="3200" baseline="0">
                <a:solidFill>
                  <a:schemeClr val="bg2"/>
                </a:solidFill>
              </a:defRPr>
            </a:lvl1pPr>
          </a:lstStyle>
          <a:p>
            <a:pPr lvl="0"/>
            <a:r>
              <a:rPr lang="en-US" noProof="0" dirty="0"/>
              <a:t>Topic of the Month - December</a:t>
            </a:r>
            <a:br>
              <a:rPr lang="en-US" noProof="0" dirty="0"/>
            </a:br>
            <a:r>
              <a:rPr lang="en-US" noProof="0" dirty="0"/>
              <a:t>Flight Data Monitoring</a:t>
            </a:r>
          </a:p>
        </p:txBody>
      </p:sp>
      <p:sp>
        <p:nvSpPr>
          <p:cNvPr id="63515" name="Text Box 1051"/>
          <p:cNvSpPr txBox="1">
            <a:spLocks noChangeArrowheads="1"/>
          </p:cNvSpPr>
          <p:nvPr userDrawn="1"/>
        </p:nvSpPr>
        <p:spPr bwMode="auto">
          <a:xfrm>
            <a:off x="303301" y="3716268"/>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rot="10800000">
            <a:off x="-1" y="7286"/>
            <a:ext cx="7728436"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a:off x="-42751" y="6512171"/>
            <a:ext cx="7771187"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9575800" y="271464"/>
            <a:ext cx="1962845"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002060"/>
                </a:solidFill>
              </a:rPr>
              <a:t>Federal Aviation</a:t>
            </a:r>
          </a:p>
          <a:p>
            <a:pPr>
              <a:lnSpc>
                <a:spcPct val="85000"/>
              </a:lnSpc>
              <a:spcBef>
                <a:spcPct val="0"/>
              </a:spcBef>
              <a:buFontTx/>
              <a:buNone/>
            </a:pPr>
            <a:r>
              <a:rPr lang="en-US" sz="1800" b="1" dirty="0">
                <a:solidFill>
                  <a:srgbClr val="002060"/>
                </a:solidFill>
              </a:rPr>
              <a:t>Administration</a:t>
            </a:r>
          </a:p>
        </p:txBody>
      </p:sp>
      <p:pic>
        <p:nvPicPr>
          <p:cNvPr id="14" name="Picture 1079"/>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8136467" y="153924"/>
            <a:ext cx="1101051" cy="90963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026"/>
          <p:cNvSpPr txBox="1">
            <a:spLocks noChangeArrowheads="1"/>
          </p:cNvSpPr>
          <p:nvPr userDrawn="1"/>
        </p:nvSpPr>
        <p:spPr bwMode="auto">
          <a:xfrm>
            <a:off x="295694" y="5117054"/>
            <a:ext cx="6676928" cy="93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a:t>Produced</a:t>
            </a:r>
            <a:r>
              <a:rPr lang="en-US" sz="1800" baseline="0" dirty="0"/>
              <a:t> by:</a:t>
            </a:r>
          </a:p>
          <a:p>
            <a:pPr>
              <a:buNone/>
            </a:pPr>
            <a:r>
              <a:rPr lang="en-US" sz="1800" i="0" baseline="0" dirty="0"/>
              <a:t>The National FAA Safety Team (FAASTeam)</a:t>
            </a:r>
          </a:p>
        </p:txBody>
      </p:sp>
      <p:pic>
        <p:nvPicPr>
          <p:cNvPr id="3" name="Picture 2" descr="Graphical user interface&#10;&#10;Description automatically generated">
            <a:extLst>
              <a:ext uri="{FF2B5EF4-FFF2-40B4-BE49-F238E27FC236}">
                <a16:creationId xmlns:a16="http://schemas.microsoft.com/office/drawing/2014/main" id="{35F3F254-3550-6BAF-E29E-66CCA707C6F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548" t="6326" r="10146" b="9315"/>
          <a:stretch/>
        </p:blipFill>
        <p:spPr>
          <a:xfrm>
            <a:off x="5233810" y="3716268"/>
            <a:ext cx="6601780" cy="2527690"/>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7052EE87-413C-81B8-A8F5-DAE16034F280}"/>
              </a:ext>
            </a:extLst>
          </p:cNvPr>
          <p:cNvSpPr/>
          <p:nvPr userDrawn="1"/>
        </p:nvSpPr>
        <p:spPr bwMode="auto">
          <a:xfrm>
            <a:off x="7419474" y="3783417"/>
            <a:ext cx="340894" cy="112294"/>
          </a:xfrm>
          <a:prstGeom prst="rect">
            <a:avLst/>
          </a:prstGeom>
          <a:solidFill>
            <a:srgbClr val="598AAB">
              <a:alpha val="98824"/>
            </a:srgb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a:p>
        </p:txBody>
      </p:sp>
    </p:spTree>
    <p:extLst>
      <p:ext uri="{BB962C8B-B14F-4D97-AF65-F5344CB8AC3E}">
        <p14:creationId xmlns:p14="http://schemas.microsoft.com/office/powerpoint/2010/main" val="314100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a:p>
        </p:txBody>
      </p:sp>
    </p:spTree>
    <p:extLst>
      <p:ext uri="{BB962C8B-B14F-4D97-AF65-F5344CB8AC3E}">
        <p14:creationId xmlns:p14="http://schemas.microsoft.com/office/powerpoint/2010/main" val="2406631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a:p>
        </p:txBody>
      </p:sp>
    </p:spTree>
    <p:extLst>
      <p:ext uri="{BB962C8B-B14F-4D97-AF65-F5344CB8AC3E}">
        <p14:creationId xmlns:p14="http://schemas.microsoft.com/office/powerpoint/2010/main" val="93937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a:p>
        </p:txBody>
      </p:sp>
    </p:spTree>
    <p:extLst>
      <p:ext uri="{BB962C8B-B14F-4D97-AF65-F5344CB8AC3E}">
        <p14:creationId xmlns:p14="http://schemas.microsoft.com/office/powerpoint/2010/main" val="2979986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Select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371"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p:spPr>
        <p:txBody>
          <a:bodyPr wrap="none" anchor="ctr"/>
          <a:lstStyle/>
          <a:p>
            <a:endParaRPr lang="en-US" sz="24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Select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06000" y="6248400"/>
            <a:ext cx="15022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2.jpeg"/><Relationship Id="rId5" Type="http://schemas.openxmlformats.org/officeDocument/2006/relationships/image" Target="../media/image4.jp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25.jpe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32.png"/><Relationship Id="rId5" Type="http://schemas.openxmlformats.org/officeDocument/2006/relationships/hyperlink" Target="https://www.faa.gov/about/initiatives/sms" TargetMode="Externa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8.jpeg"/><Relationship Id="rId5" Type="http://schemas.openxmlformats.org/officeDocument/2006/relationships/image" Target="../media/image11.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379876" y="294092"/>
            <a:ext cx="4940269" cy="1395412"/>
          </a:xfrm>
        </p:spPr>
        <p:txBody>
          <a:bodyPr/>
          <a:lstStyle/>
          <a:p>
            <a:r>
              <a:rPr lang="en-US" dirty="0"/>
              <a:t>The National FAA Safety Team Presents</a:t>
            </a:r>
          </a:p>
        </p:txBody>
      </p:sp>
      <p:sp>
        <p:nvSpPr>
          <p:cNvPr id="32780" name="Rectangle 12"/>
          <p:cNvSpPr>
            <a:spLocks noGrp="1" noChangeArrowheads="1"/>
          </p:cNvSpPr>
          <p:nvPr>
            <p:ph type="subTitle" idx="1"/>
          </p:nvPr>
        </p:nvSpPr>
        <p:spPr>
          <a:xfrm>
            <a:off x="379876" y="1673611"/>
            <a:ext cx="7544523" cy="1647323"/>
          </a:xfrm>
        </p:spPr>
        <p:txBody>
          <a:bodyPr/>
          <a:lstStyle/>
          <a:p>
            <a:r>
              <a:rPr lang="en-US" dirty="0"/>
              <a:t>Topic of the Month - December</a:t>
            </a:r>
          </a:p>
          <a:p>
            <a:r>
              <a:rPr lang="en-US" dirty="0"/>
              <a:t>Flight Data Monitoring</a:t>
            </a:r>
          </a:p>
          <a:p>
            <a:endParaRPr lang="en-US" dirty="0"/>
          </a:p>
        </p:txBody>
      </p:sp>
      <p:sp>
        <p:nvSpPr>
          <p:cNvPr id="32785" name="Text Box 17"/>
          <p:cNvSpPr txBox="1">
            <a:spLocks noChangeArrowheads="1"/>
          </p:cNvSpPr>
          <p:nvPr/>
        </p:nvSpPr>
        <p:spPr bwMode="auto">
          <a:xfrm>
            <a:off x="2419380" y="374377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2419380" y="408032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2419380" y="4430245"/>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9492023" y="554615"/>
            <a:ext cx="1560369" cy="1560369"/>
          </a:xfrm>
          <a:prstGeom prst="rect">
            <a:avLst/>
          </a:prstGeom>
          <a:ln>
            <a:noFill/>
          </a:ln>
          <a:effectLst>
            <a:outerShdw blurRad="292100" dist="139700" dir="2700000" algn="tl" rotWithShape="0">
              <a:srgbClr val="333333">
                <a:alpha val="65000"/>
              </a:srgbClr>
            </a:outerShdw>
          </a:effectLst>
        </p:spPr>
      </p:pic>
      <p:sp>
        <p:nvSpPr>
          <p:cNvPr id="7" name="Title 1"/>
          <p:cNvSpPr>
            <a:spLocks noGrp="1"/>
          </p:cNvSpPr>
          <p:nvPr>
            <p:ph type="title"/>
          </p:nvPr>
        </p:nvSpPr>
        <p:spPr>
          <a:xfrm>
            <a:off x="571500" y="344488"/>
            <a:ext cx="11296651" cy="609600"/>
          </a:xfrm>
        </p:spPr>
        <p:txBody>
          <a:bodyPr/>
          <a:lstStyle/>
          <a:p>
            <a:r>
              <a:rPr lang="en-US" dirty="0">
                <a:ea typeface="ＭＳ Ｐゴシック" pitchFamily="34" charset="-128"/>
              </a:rPr>
              <a:t>Flight Data Monitoring for GA</a:t>
            </a:r>
          </a:p>
        </p:txBody>
      </p:sp>
      <p:pic>
        <p:nvPicPr>
          <p:cNvPr id="6" name="Picture 5" descr="Graphical user interface">
            <a:extLst>
              <a:ext uri="{FF2B5EF4-FFF2-40B4-BE49-F238E27FC236}">
                <a16:creationId xmlns:a16="http://schemas.microsoft.com/office/drawing/2014/main" id="{4307A93E-125F-BA1C-3496-7B7E22F9A119}"/>
              </a:ext>
            </a:extLst>
          </p:cNvPr>
          <p:cNvPicPr>
            <a:picLocks noChangeAspect="1"/>
          </p:cNvPicPr>
          <p:nvPr/>
        </p:nvPicPr>
        <p:blipFill rotWithShape="1">
          <a:blip r:embed="rId5">
            <a:extLst>
              <a:ext uri="{28A0092B-C50C-407E-A947-70E740481C1C}">
                <a14:useLocalDpi xmlns:a14="http://schemas.microsoft.com/office/drawing/2010/main" val="0"/>
              </a:ext>
            </a:extLst>
          </a:blip>
          <a:srcRect l="4272" t="5405" r="9335" b="10411"/>
          <a:stretch/>
        </p:blipFill>
        <p:spPr>
          <a:xfrm>
            <a:off x="571500" y="1334799"/>
            <a:ext cx="6704589" cy="26185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rotWithShape="1">
          <a:blip r:embed="rId6"/>
          <a:srcRect b="28448"/>
          <a:stretch/>
        </p:blipFill>
        <p:spPr>
          <a:xfrm>
            <a:off x="7202848" y="3274652"/>
            <a:ext cx="4578350" cy="2386517"/>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65A87650-B591-39BC-C629-23AF7872C713}"/>
              </a:ext>
            </a:extLst>
          </p:cNvPr>
          <p:cNvSpPr/>
          <p:nvPr/>
        </p:nvSpPr>
        <p:spPr bwMode="auto">
          <a:xfrm>
            <a:off x="2645361" y="1422242"/>
            <a:ext cx="340894" cy="112294"/>
          </a:xfrm>
          <a:prstGeom prst="rect">
            <a:avLst/>
          </a:prstGeom>
          <a:solidFill>
            <a:srgbClr val="598AAB">
              <a:alpha val="98824"/>
            </a:srgb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465847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ea typeface="ＭＳ Ｐゴシック" pitchFamily="34" charset="-128"/>
              </a:rPr>
              <a:t>FDM Technology Cost</a:t>
            </a:r>
          </a:p>
        </p:txBody>
      </p:sp>
      <p:pic>
        <p:nvPicPr>
          <p:cNvPr id="225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9951" y="1349375"/>
            <a:ext cx="7851775" cy="3727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2959690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p:txBody>
          <a:bodyPr/>
          <a:lstStyle/>
          <a:p>
            <a:r>
              <a:rPr lang="en-US">
                <a:ea typeface="ＭＳ Ｐゴシック" pitchFamily="34" charset="-128"/>
              </a:rPr>
              <a:t>Flight Data Monitoring for GA</a:t>
            </a:r>
          </a:p>
        </p:txBody>
      </p:sp>
      <p:pic>
        <p:nvPicPr>
          <p:cNvPr id="4" name="Content Placeholder 3"/>
          <p:cNvPicPr>
            <a:picLocks noGrp="1" noChangeAspect="1"/>
          </p:cNvPicPr>
          <p:nvPr>
            <p:ph idx="1"/>
          </p:nvPr>
        </p:nvPicPr>
        <p:blipFill>
          <a:blip r:embed="rId4"/>
          <a:stretch>
            <a:fillRect/>
          </a:stretch>
        </p:blipFill>
        <p:spPr>
          <a:xfrm>
            <a:off x="956253" y="1397577"/>
            <a:ext cx="4637723" cy="2973445"/>
          </a:xfrm>
          <a:prstGeom prst="rect">
            <a:avLst/>
          </a:prstGeom>
          <a:ln>
            <a:noFill/>
          </a:ln>
          <a:effectLst>
            <a:outerShdw blurRad="292100" dist="139700" dir="2700000" algn="tl" rotWithShape="0">
              <a:srgbClr val="333333">
                <a:alpha val="65000"/>
              </a:srgbClr>
            </a:outerShdw>
          </a:effectLst>
        </p:spPr>
      </p:pic>
      <p:pic>
        <p:nvPicPr>
          <p:cNvPr id="1026" name="Picture 2" descr="Premium AI Image | A computer screen with a graph on it in front of a wall  with a colorful background.">
            <a:extLst>
              <a:ext uri="{FF2B5EF4-FFF2-40B4-BE49-F238E27FC236}">
                <a16:creationId xmlns:a16="http://schemas.microsoft.com/office/drawing/2014/main" id="{F8DB66EC-40F4-34A3-67A0-75ED68A717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5161" y="2138082"/>
            <a:ext cx="4463733" cy="29734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59896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sz="3600">
                <a:ea typeface="ＭＳ Ｐゴシック" pitchFamily="34" charset="-128"/>
              </a:rPr>
              <a:t>Questions?</a:t>
            </a:r>
          </a:p>
        </p:txBody>
      </p:sp>
      <p:pic>
        <p:nvPicPr>
          <p:cNvPr id="22532" name="Picture 4" descr="Rodin_Thin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906" y="1674141"/>
            <a:ext cx="2916884" cy="36315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86776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Proficiency and Peace of Mind</a:t>
            </a:r>
          </a:p>
        </p:txBody>
      </p:sp>
      <p:pic>
        <p:nvPicPr>
          <p:cNvPr id="5" name="Picture 12"/>
          <p:cNvPicPr>
            <a:picLocks noChangeAspect="1" noChangeArrowheads="1"/>
          </p:cNvPicPr>
          <p:nvPr/>
        </p:nvPicPr>
        <p:blipFill rotWithShape="1">
          <a:blip r:embed="rId4">
            <a:extLst>
              <a:ext uri="{28A0092B-C50C-407E-A947-70E740481C1C}">
                <a14:useLocalDpi xmlns:a14="http://schemas.microsoft.com/office/drawing/2010/main" val="0"/>
              </a:ext>
            </a:extLst>
          </a:blip>
          <a:srcRect l="22065" r="20389"/>
          <a:stretch/>
        </p:blipFill>
        <p:spPr bwMode="auto">
          <a:xfrm>
            <a:off x="8154830" y="1715181"/>
            <a:ext cx="3253389" cy="3772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9"/>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2230059" y="3298785"/>
            <a:ext cx="3054658" cy="229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Rectangle 2"/>
          <p:cNvSpPr txBox="1">
            <a:spLocks noChangeArrowheads="1"/>
          </p:cNvSpPr>
          <p:nvPr/>
        </p:nvSpPr>
        <p:spPr bwMode="auto">
          <a:xfrm>
            <a:off x="681344" y="954088"/>
            <a:ext cx="71628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spcBef>
                <a:spcPct val="70000"/>
              </a:spcBef>
              <a:tabLst>
                <a:tab pos="631825" algn="l"/>
              </a:tabLst>
              <a:defRPr/>
            </a:pPr>
            <a:r>
              <a:rPr lang="en-US" kern="0" dirty="0"/>
              <a:t>Fly regularly with your CFI</a:t>
            </a:r>
          </a:p>
          <a:p>
            <a:pPr>
              <a:lnSpc>
                <a:spcPct val="90000"/>
              </a:lnSpc>
              <a:spcBef>
                <a:spcPct val="70000"/>
              </a:spcBef>
              <a:tabLst>
                <a:tab pos="631825" algn="l"/>
              </a:tabLst>
              <a:defRPr/>
            </a:pPr>
            <a:r>
              <a:rPr lang="en-US" kern="0" dirty="0"/>
              <a:t>Perfect Practice</a:t>
            </a:r>
          </a:p>
          <a:p>
            <a:pPr>
              <a:lnSpc>
                <a:spcPct val="90000"/>
              </a:lnSpc>
              <a:spcBef>
                <a:spcPct val="70000"/>
              </a:spcBef>
              <a:tabLst>
                <a:tab pos="631825" algn="l"/>
              </a:tabLst>
              <a:defRPr/>
            </a:pPr>
            <a:r>
              <a:rPr lang="en-US" kern="0" dirty="0"/>
              <a:t>Document in WINGS</a:t>
            </a:r>
          </a:p>
          <a:p>
            <a:pPr marL="0" indent="0">
              <a:lnSpc>
                <a:spcPct val="90000"/>
              </a:lnSpc>
              <a:spcBef>
                <a:spcPct val="70000"/>
              </a:spcBef>
              <a:buNone/>
              <a:tabLst>
                <a:tab pos="631825" algn="l"/>
              </a:tabLst>
              <a:defRPr/>
            </a:pPr>
            <a:endParaRPr lang="en-US" kern="0" dirty="0"/>
          </a:p>
          <a:p>
            <a:pPr marL="0" indent="0">
              <a:lnSpc>
                <a:spcPct val="90000"/>
              </a:lnSpc>
              <a:spcBef>
                <a:spcPct val="70000"/>
              </a:spcBef>
              <a:buNone/>
              <a:tabLst>
                <a:tab pos="631825" algn="l"/>
              </a:tabLst>
              <a:defRPr/>
            </a:pPr>
            <a:r>
              <a:rPr lang="en-US" kern="0" dirty="0"/>
              <a:t>	</a:t>
            </a:r>
          </a:p>
        </p:txBody>
      </p:sp>
    </p:spTree>
    <p:custDataLst>
      <p:tags r:id="rId1"/>
    </p:custDataLst>
    <p:extLst>
      <p:ext uri="{BB962C8B-B14F-4D97-AF65-F5344CB8AC3E}">
        <p14:creationId xmlns:p14="http://schemas.microsoft.com/office/powerpoint/2010/main" val="14153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and Peace of Mind</a:t>
            </a:r>
          </a:p>
        </p:txBody>
      </p:sp>
      <p:sp>
        <p:nvSpPr>
          <p:cNvPr id="8" name="Rectangle 2"/>
          <p:cNvSpPr txBox="1">
            <a:spLocks noChangeArrowheads="1"/>
          </p:cNvSpPr>
          <p:nvPr/>
        </p:nvSpPr>
        <p:spPr bwMode="auto">
          <a:xfrm>
            <a:off x="2064374" y="1087436"/>
            <a:ext cx="71628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spcBef>
                <a:spcPct val="70000"/>
              </a:spcBef>
              <a:tabLst>
                <a:tab pos="631825" algn="l"/>
              </a:tabLst>
              <a:defRPr/>
            </a:pPr>
            <a:r>
              <a:rPr lang="en-US" kern="0" dirty="0">
                <a:solidFill>
                  <a:srgbClr val="000000"/>
                </a:solidFill>
              </a:rPr>
              <a:t>Technical Training</a:t>
            </a:r>
          </a:p>
          <a:p>
            <a:pPr>
              <a:lnSpc>
                <a:spcPct val="90000"/>
              </a:lnSpc>
              <a:spcBef>
                <a:spcPct val="70000"/>
              </a:spcBef>
              <a:tabLst>
                <a:tab pos="631825" algn="l"/>
              </a:tabLst>
              <a:defRPr/>
            </a:pPr>
            <a:r>
              <a:rPr lang="en-US" kern="0" dirty="0">
                <a:solidFill>
                  <a:srgbClr val="000000"/>
                </a:solidFill>
              </a:rPr>
              <a:t>Safety Related Training</a:t>
            </a:r>
          </a:p>
          <a:p>
            <a:pPr>
              <a:lnSpc>
                <a:spcPct val="90000"/>
              </a:lnSpc>
              <a:spcBef>
                <a:spcPct val="70000"/>
              </a:spcBef>
              <a:tabLst>
                <a:tab pos="631825" algn="l"/>
              </a:tabLst>
              <a:defRPr/>
            </a:pPr>
            <a:r>
              <a:rPr lang="en-US" kern="0" dirty="0">
                <a:solidFill>
                  <a:srgbClr val="000000"/>
                </a:solidFill>
              </a:rPr>
              <a:t>Document in My AMT </a:t>
            </a:r>
          </a:p>
          <a:p>
            <a:pPr marL="0" indent="0">
              <a:lnSpc>
                <a:spcPct val="90000"/>
              </a:lnSpc>
              <a:spcBef>
                <a:spcPct val="70000"/>
              </a:spcBef>
              <a:buNone/>
              <a:tabLst>
                <a:tab pos="631825" algn="l"/>
              </a:tabLst>
              <a:defRPr/>
            </a:pPr>
            <a:endParaRPr lang="en-US" kern="0" dirty="0">
              <a:solidFill>
                <a:srgbClr val="000000"/>
              </a:solidFill>
            </a:endParaRPr>
          </a:p>
          <a:p>
            <a:pPr marL="0" indent="0">
              <a:lnSpc>
                <a:spcPct val="90000"/>
              </a:lnSpc>
              <a:spcBef>
                <a:spcPct val="70000"/>
              </a:spcBef>
              <a:buNone/>
              <a:tabLst>
                <a:tab pos="631825" algn="l"/>
              </a:tabLst>
              <a:defRPr/>
            </a:pPr>
            <a:r>
              <a:rPr lang="en-US" kern="0" dirty="0">
                <a:solidFill>
                  <a:srgbClr val="000000"/>
                </a:solidFill>
              </a:rPr>
              <a:t>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1" y="2895600"/>
            <a:ext cx="4439539" cy="2622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209800" y="3140075"/>
            <a:ext cx="2971800" cy="23986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280375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2" y="344488"/>
            <a:ext cx="11208327" cy="1299672"/>
          </a:xfrm>
        </p:spPr>
        <p:txBody>
          <a:bodyPr/>
          <a:lstStyle/>
          <a:p>
            <a:r>
              <a:rPr lang="en-US" dirty="0"/>
              <a:t>Safety Management Systems (SMS)</a:t>
            </a:r>
            <a:br>
              <a:rPr lang="en-US" dirty="0"/>
            </a:br>
            <a:r>
              <a:rPr lang="en-US" dirty="0"/>
              <a:t>Coming to General Aviation</a:t>
            </a:r>
          </a:p>
        </p:txBody>
      </p:sp>
      <p:pic>
        <p:nvPicPr>
          <p:cNvPr id="4" name="Content Placeholder 3"/>
          <p:cNvPicPr>
            <a:picLocks noGrp="1" noChangeAspect="1"/>
          </p:cNvPicPr>
          <p:nvPr>
            <p:ph idx="1"/>
          </p:nvPr>
        </p:nvPicPr>
        <p:blipFill rotWithShape="1">
          <a:blip r:embed="rId4"/>
          <a:srcRect t="32064" b="12815"/>
          <a:stretch/>
        </p:blipFill>
        <p:spPr>
          <a:xfrm>
            <a:off x="2423416" y="2101361"/>
            <a:ext cx="7585491" cy="2690447"/>
          </a:xfrm>
          <a:prstGeom prst="rect">
            <a:avLst/>
          </a:prstGeom>
        </p:spPr>
      </p:pic>
      <p:sp>
        <p:nvSpPr>
          <p:cNvPr id="5" name="Rectangle 4"/>
          <p:cNvSpPr/>
          <p:nvPr/>
        </p:nvSpPr>
        <p:spPr bwMode="auto">
          <a:xfrm>
            <a:off x="-3956538" y="1248508"/>
            <a:ext cx="2936630" cy="1705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6" name="Rectangle 5"/>
          <p:cNvSpPr/>
          <p:nvPr/>
        </p:nvSpPr>
        <p:spPr bwMode="auto">
          <a:xfrm>
            <a:off x="2602524" y="2004645"/>
            <a:ext cx="2532184" cy="131884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7" name="Rectangle 6"/>
          <p:cNvSpPr/>
          <p:nvPr/>
        </p:nvSpPr>
        <p:spPr bwMode="auto">
          <a:xfrm>
            <a:off x="2423416" y="3337240"/>
            <a:ext cx="2711292" cy="116058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8" name="Rectangle 7"/>
          <p:cNvSpPr/>
          <p:nvPr/>
        </p:nvSpPr>
        <p:spPr bwMode="auto">
          <a:xfrm>
            <a:off x="7297615" y="2101361"/>
            <a:ext cx="2497016" cy="157382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9" name="Rectangle 8"/>
          <p:cNvSpPr/>
          <p:nvPr/>
        </p:nvSpPr>
        <p:spPr bwMode="auto">
          <a:xfrm>
            <a:off x="7297615" y="3675185"/>
            <a:ext cx="2497016" cy="157382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EB91E7EE-1EB0-A931-C930-F61E135BB3C4}"/>
              </a:ext>
            </a:extLst>
          </p:cNvPr>
          <p:cNvSpPr txBox="1"/>
          <p:nvPr/>
        </p:nvSpPr>
        <p:spPr bwMode="auto">
          <a:xfrm>
            <a:off x="199299" y="4845577"/>
            <a:ext cx="80484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dirty="0">
                <a:hlinkClick r:id="rId5"/>
              </a:rPr>
              <a:t>Safety Management System (SMS) | Federal Aviation Administration (faa.gov)</a:t>
            </a:r>
            <a:endParaRPr lang="en-US" sz="1200" b="1" dirty="0">
              <a:solidFill>
                <a:srgbClr val="C0C0C0"/>
              </a:solidFill>
            </a:endParaRPr>
          </a:p>
        </p:txBody>
      </p:sp>
      <p:pic>
        <p:nvPicPr>
          <p:cNvPr id="12" name="Picture 11">
            <a:extLst>
              <a:ext uri="{FF2B5EF4-FFF2-40B4-BE49-F238E27FC236}">
                <a16:creationId xmlns:a16="http://schemas.microsoft.com/office/drawing/2014/main" id="{A9A7C9B5-3C8F-D995-75F5-5FD52A3DF409}"/>
              </a:ext>
            </a:extLst>
          </p:cNvPr>
          <p:cNvPicPr>
            <a:picLocks noChangeAspect="1"/>
          </p:cNvPicPr>
          <p:nvPr/>
        </p:nvPicPr>
        <p:blipFill>
          <a:blip r:embed="rId6"/>
          <a:stretch>
            <a:fillRect/>
          </a:stretch>
        </p:blipFill>
        <p:spPr>
          <a:xfrm>
            <a:off x="9162110" y="3061998"/>
            <a:ext cx="2497016" cy="2497016"/>
          </a:xfrm>
          <a:prstGeom prst="rect">
            <a:avLst/>
          </a:prstGeom>
        </p:spPr>
      </p:pic>
    </p:spTree>
    <p:custDataLst>
      <p:tags r:id="rId1"/>
    </p:custDataLst>
    <p:extLst>
      <p:ext uri="{BB962C8B-B14F-4D97-AF65-F5344CB8AC3E}">
        <p14:creationId xmlns:p14="http://schemas.microsoft.com/office/powerpoint/2010/main" val="78609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attending	</a:t>
            </a:r>
          </a:p>
        </p:txBody>
      </p:sp>
      <p:sp>
        <p:nvSpPr>
          <p:cNvPr id="3" name="Content Placeholder 2"/>
          <p:cNvSpPr>
            <a:spLocks noGrp="1"/>
          </p:cNvSpPr>
          <p:nvPr>
            <p:ph idx="1"/>
          </p:nvPr>
        </p:nvSpPr>
        <p:spPr>
          <a:xfrm>
            <a:off x="571500" y="1161285"/>
            <a:ext cx="8050213" cy="4391025"/>
          </a:xfrm>
        </p:spPr>
        <p:txBody>
          <a:bodyPr/>
          <a:lstStyle/>
          <a:p>
            <a:r>
              <a:rPr lang="en-US" dirty="0"/>
              <a:t>You are vital members of our GA safety community</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8905" y="3486150"/>
            <a:ext cx="2753049" cy="20661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6060" y="1953692"/>
            <a:ext cx="2818641" cy="21153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0314" y="3049915"/>
            <a:ext cx="4145039" cy="17964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3804174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379876" y="294092"/>
            <a:ext cx="4940269" cy="1395412"/>
          </a:xfrm>
        </p:spPr>
        <p:txBody>
          <a:bodyPr/>
          <a:lstStyle/>
          <a:p>
            <a:r>
              <a:rPr lang="en-US" dirty="0"/>
              <a:t>The National FAA Safety Team Presents</a:t>
            </a:r>
          </a:p>
        </p:txBody>
      </p:sp>
      <p:sp>
        <p:nvSpPr>
          <p:cNvPr id="32780" name="Rectangle 12"/>
          <p:cNvSpPr>
            <a:spLocks noGrp="1" noChangeArrowheads="1"/>
          </p:cNvSpPr>
          <p:nvPr>
            <p:ph type="subTitle" idx="1"/>
          </p:nvPr>
        </p:nvSpPr>
        <p:spPr>
          <a:xfrm>
            <a:off x="379876" y="1673611"/>
            <a:ext cx="7544523" cy="1647323"/>
          </a:xfrm>
        </p:spPr>
        <p:txBody>
          <a:bodyPr/>
          <a:lstStyle/>
          <a:p>
            <a:r>
              <a:rPr lang="en-US" dirty="0"/>
              <a:t>Topic of the Month - December</a:t>
            </a:r>
          </a:p>
          <a:p>
            <a:r>
              <a:rPr lang="en-US" dirty="0"/>
              <a:t>Flight Data Monitoring</a:t>
            </a:r>
          </a:p>
          <a:p>
            <a:endParaRPr lang="en-US" dirty="0"/>
          </a:p>
        </p:txBody>
      </p:sp>
      <p:sp>
        <p:nvSpPr>
          <p:cNvPr id="32785" name="Text Box 17"/>
          <p:cNvSpPr txBox="1">
            <a:spLocks noChangeArrowheads="1"/>
          </p:cNvSpPr>
          <p:nvPr/>
        </p:nvSpPr>
        <p:spPr bwMode="auto">
          <a:xfrm>
            <a:off x="2419380" y="374377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2419380" y="408032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2419380" y="4430245"/>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Tree>
    <p:custDataLst>
      <p:tags r:id="rId1"/>
    </p:custDataLst>
    <p:extLst>
      <p:ext uri="{BB962C8B-B14F-4D97-AF65-F5344CB8AC3E}">
        <p14:creationId xmlns:p14="http://schemas.microsoft.com/office/powerpoint/2010/main" val="407971812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ea typeface="ＭＳ Ｐゴシック" pitchFamily="34" charset="-128"/>
              </a:rPr>
              <a:t>Welcome</a:t>
            </a:r>
          </a:p>
        </p:txBody>
      </p:sp>
      <p:sp>
        <p:nvSpPr>
          <p:cNvPr id="14339" name="Content Placeholder 2"/>
          <p:cNvSpPr>
            <a:spLocks noGrp="1"/>
          </p:cNvSpPr>
          <p:nvPr>
            <p:ph idx="1"/>
          </p:nvPr>
        </p:nvSpPr>
        <p:spPr/>
        <p:txBody>
          <a:bodyPr/>
          <a:lstStyle/>
          <a:p>
            <a:r>
              <a:rPr lang="en-US" dirty="0">
                <a:ea typeface="ＭＳ Ｐゴシック" pitchFamily="34" charset="-128"/>
              </a:rPr>
              <a:t>Exits</a:t>
            </a:r>
          </a:p>
          <a:p>
            <a:r>
              <a:rPr lang="en-US" dirty="0">
                <a:ea typeface="ＭＳ Ｐゴシック" pitchFamily="34" charset="-128"/>
              </a:rPr>
              <a:t>Restrooms</a:t>
            </a:r>
          </a:p>
          <a:p>
            <a:r>
              <a:rPr lang="en-US" dirty="0">
                <a:ea typeface="ＭＳ Ｐゴシック" pitchFamily="34" charset="-128"/>
              </a:rPr>
              <a:t>Emergency Evacuation</a:t>
            </a:r>
          </a:p>
          <a:p>
            <a:r>
              <a:rPr lang="en-US" dirty="0">
                <a:ea typeface="ＭＳ Ｐゴシック" pitchFamily="34" charset="-128"/>
              </a:rPr>
              <a:t>Breaks</a:t>
            </a:r>
          </a:p>
          <a:p>
            <a:r>
              <a:rPr lang="en-US" dirty="0">
                <a:ea typeface="ＭＳ Ｐゴシック" pitchFamily="34" charset="-128"/>
              </a:rPr>
              <a:t>Phones &amp; Devices to Silent or Off </a:t>
            </a:r>
          </a:p>
          <a:p>
            <a:r>
              <a:rPr lang="en-US" dirty="0">
                <a:ea typeface="ＭＳ Ｐゴシック" pitchFamily="34" charset="-128"/>
              </a:rPr>
              <a:t>Sponsor Acknowledgment</a:t>
            </a:r>
          </a:p>
          <a:p>
            <a:r>
              <a:rPr lang="en-US" dirty="0">
                <a:ea typeface="ＭＳ Ｐゴシック" pitchFamily="34" charset="-128"/>
              </a:rPr>
              <a:t>Other information</a:t>
            </a:r>
          </a:p>
          <a:p>
            <a:endParaRPr lang="en-US" dirty="0">
              <a:ea typeface="ＭＳ Ｐゴシック" pitchFamily="34" charset="-128"/>
            </a:endParaRPr>
          </a:p>
          <a:p>
            <a:endParaRPr lang="en-US" dirty="0">
              <a:ea typeface="ＭＳ Ｐゴシック" pitchFamily="34" charset="-128"/>
            </a:endParaRPr>
          </a:p>
        </p:txBody>
      </p:sp>
      <p:grpSp>
        <p:nvGrpSpPr>
          <p:cNvPr id="5" name="Group 4"/>
          <p:cNvGrpSpPr/>
          <p:nvPr/>
        </p:nvGrpSpPr>
        <p:grpSpPr>
          <a:xfrm>
            <a:off x="7097540" y="1745673"/>
            <a:ext cx="4622408" cy="3585410"/>
            <a:chOff x="6837353" y="2158410"/>
            <a:chExt cx="5177733" cy="4191780"/>
          </a:xfrm>
        </p:grpSpPr>
        <p:pic>
          <p:nvPicPr>
            <p:cNvPr id="6" name="DA40435A-344D-4FC2-9E65-482510AA9235" descr="2D5DBBC8-94E1-4F4B-B5EF-F45345C9D166@fios-rout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06" t="17022" r="2686"/>
            <a:stretch/>
          </p:blipFill>
          <p:spPr bwMode="auto">
            <a:xfrm>
              <a:off x="6837353" y="2158410"/>
              <a:ext cx="5177733"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a:ln>
              <a:noFill/>
            </a:ln>
            <a:effectLst>
              <a:outerShdw blurRad="292100" dist="139700" dir="2700000" algn="tl" rotWithShape="0">
                <a:srgbClr val="333333">
                  <a:alpha val="65000"/>
                </a:srgbClr>
              </a:outerShdw>
            </a:effectLst>
          </p:spPr>
        </p:pic>
      </p:grpSp>
    </p:spTree>
    <p:custDataLst>
      <p:tags r:id="rId1"/>
    </p:custDataLst>
    <p:extLst>
      <p:ext uri="{BB962C8B-B14F-4D97-AF65-F5344CB8AC3E}">
        <p14:creationId xmlns:p14="http://schemas.microsoft.com/office/powerpoint/2010/main" val="3714993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71500" y="361483"/>
            <a:ext cx="11296651" cy="609600"/>
          </a:xfrm>
        </p:spPr>
        <p:txBody>
          <a:bodyPr/>
          <a:lstStyle/>
          <a:p>
            <a:r>
              <a:rPr lang="en-US" dirty="0">
                <a:ea typeface="ＭＳ Ｐゴシック" pitchFamily="34" charset="-128"/>
              </a:rPr>
              <a:t>Overview	</a:t>
            </a:r>
          </a:p>
        </p:txBody>
      </p:sp>
      <p:sp>
        <p:nvSpPr>
          <p:cNvPr id="15363" name="Content Placeholder 2"/>
          <p:cNvSpPr>
            <a:spLocks noGrp="1"/>
          </p:cNvSpPr>
          <p:nvPr>
            <p:ph idx="1"/>
          </p:nvPr>
        </p:nvSpPr>
        <p:spPr>
          <a:xfrm>
            <a:off x="571500" y="1224218"/>
            <a:ext cx="8737600" cy="3264655"/>
          </a:xfrm>
        </p:spPr>
        <p:txBody>
          <a:bodyPr/>
          <a:lstStyle/>
          <a:p>
            <a:r>
              <a:rPr lang="en-US" dirty="0">
                <a:ea typeface="ＭＳ Ｐゴシック" pitchFamily="34" charset="-128"/>
              </a:rPr>
              <a:t>*GAJSC System/Component Failure Study</a:t>
            </a:r>
          </a:p>
          <a:p>
            <a:r>
              <a:rPr lang="en-US" dirty="0">
                <a:ea typeface="ＭＳ Ｐゴシック" pitchFamily="34" charset="-128"/>
              </a:rPr>
              <a:t>Safety Benefits of Flight Data Monitoring</a:t>
            </a:r>
          </a:p>
          <a:p>
            <a:r>
              <a:rPr lang="en-US" dirty="0">
                <a:ea typeface="ＭＳ Ｐゴシック" pitchFamily="34" charset="-128"/>
              </a:rPr>
              <a:t>Present &amp; Future FDM Technologies</a:t>
            </a:r>
          </a:p>
          <a:p>
            <a:r>
              <a:rPr lang="en-US" dirty="0">
                <a:ea typeface="ＭＳ Ｐゴシック" pitchFamily="34" charset="-128"/>
              </a:rPr>
              <a:t>How GA pilots can use FDM today</a:t>
            </a:r>
          </a:p>
          <a:p>
            <a:endParaRPr lang="en-US" dirty="0">
              <a:ea typeface="ＭＳ Ｐゴシック" pitchFamily="34" charset="-128"/>
            </a:endParaRPr>
          </a:p>
          <a:p>
            <a:pPr marL="0" indent="0">
              <a:buNone/>
            </a:pPr>
            <a:r>
              <a:rPr lang="en-US" dirty="0">
                <a:ea typeface="ＭＳ Ｐゴシック" pitchFamily="34" charset="-128"/>
              </a:rPr>
              <a:t>                                </a:t>
            </a:r>
            <a:r>
              <a:rPr lang="en-US" sz="1600" dirty="0">
                <a:ea typeface="ＭＳ Ｐゴシック" pitchFamily="34" charset="-128"/>
              </a:rPr>
              <a:t>*General Aviation Joint Safety Committee</a:t>
            </a:r>
            <a:endParaRPr lang="en-US" dirty="0">
              <a:ea typeface="ＭＳ Ｐゴシック" pitchFamily="34" charset="-128"/>
            </a:endParaRPr>
          </a:p>
        </p:txBody>
      </p:sp>
      <p:sp>
        <p:nvSpPr>
          <p:cNvPr id="3" name="Rectangle 2"/>
          <p:cNvSpPr/>
          <p:nvPr/>
        </p:nvSpPr>
        <p:spPr bwMode="auto">
          <a:xfrm>
            <a:off x="-5029200" y="3512127"/>
            <a:ext cx="3886200" cy="602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grpSp>
        <p:nvGrpSpPr>
          <p:cNvPr id="5" name="Group 4"/>
          <p:cNvGrpSpPr/>
          <p:nvPr/>
        </p:nvGrpSpPr>
        <p:grpSpPr>
          <a:xfrm rot="581291">
            <a:off x="8937594" y="1420887"/>
            <a:ext cx="2692169" cy="4187036"/>
            <a:chOff x="8793995" y="1366715"/>
            <a:chExt cx="2981701" cy="4208240"/>
          </a:xfrm>
        </p:grpSpPr>
        <p:pic>
          <p:nvPicPr>
            <p:cNvPr id="2" name="Picture 1"/>
            <p:cNvPicPr>
              <a:picLocks noChangeAspect="1"/>
            </p:cNvPicPr>
            <p:nvPr/>
          </p:nvPicPr>
          <p:blipFill rotWithShape="1">
            <a:blip r:embed="rId4"/>
            <a:srcRect l="10076" t="3789" r="10486" b="3500"/>
            <a:stretch/>
          </p:blipFill>
          <p:spPr>
            <a:xfrm>
              <a:off x="9011514" y="1386325"/>
              <a:ext cx="2764182" cy="418863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bwMode="auto">
            <a:xfrm rot="16200000">
              <a:off x="6798636" y="3362074"/>
              <a:ext cx="4208237" cy="217519"/>
            </a:xfrm>
            <a:prstGeom prst="rect">
              <a:avLst/>
            </a:prstGeom>
            <a:solidFill>
              <a:schemeClr val="accent5">
                <a:lumMod val="75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grpSp>
    </p:spTree>
    <p:custDataLst>
      <p:tags r:id="rId1"/>
    </p:custDataLst>
    <p:extLst>
      <p:ext uri="{BB962C8B-B14F-4D97-AF65-F5344CB8AC3E}">
        <p14:creationId xmlns:p14="http://schemas.microsoft.com/office/powerpoint/2010/main" val="1498075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ea typeface="ＭＳ Ｐゴシック" pitchFamily="34" charset="-128"/>
              </a:rPr>
              <a:t>Flight Data Monitoring</a:t>
            </a:r>
          </a:p>
        </p:txBody>
      </p:sp>
      <p:pic>
        <p:nvPicPr>
          <p:cNvPr id="2" name="Picture 1"/>
          <p:cNvPicPr>
            <a:picLocks noChangeAspect="1"/>
          </p:cNvPicPr>
          <p:nvPr/>
        </p:nvPicPr>
        <p:blipFill>
          <a:blip r:embed="rId4"/>
          <a:stretch>
            <a:fillRect/>
          </a:stretch>
        </p:blipFill>
        <p:spPr>
          <a:xfrm>
            <a:off x="3282972" y="1223159"/>
            <a:ext cx="5537149" cy="443060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552481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ea typeface="ＭＳ Ｐゴシック" pitchFamily="34" charset="-128"/>
              </a:rPr>
              <a:t>Flight Data Monitoring</a:t>
            </a:r>
          </a:p>
        </p:txBody>
      </p:sp>
      <p:pic>
        <p:nvPicPr>
          <p:cNvPr id="4" name="Content Placeholder 3"/>
          <p:cNvPicPr>
            <a:picLocks noGrp="1" noChangeAspect="1"/>
          </p:cNvPicPr>
          <p:nvPr>
            <p:ph idx="1"/>
          </p:nvPr>
        </p:nvPicPr>
        <p:blipFill>
          <a:blip r:embed="rId4"/>
          <a:stretch>
            <a:fillRect/>
          </a:stretch>
        </p:blipFill>
        <p:spPr>
          <a:xfrm>
            <a:off x="6604001" y="3098715"/>
            <a:ext cx="3167857" cy="2375893"/>
          </a:xfrm>
          <a:prstGeom prst="rect">
            <a:avLst/>
          </a:prstGeom>
          <a:ln>
            <a:noFill/>
          </a:ln>
          <a:effectLst>
            <a:outerShdw blurRad="292100" dist="139700" dir="2700000" algn="tl" rotWithShape="0">
              <a:srgbClr val="333333">
                <a:alpha val="65000"/>
              </a:srgbClr>
            </a:outerShdw>
          </a:effectLst>
        </p:spPr>
      </p:pic>
      <p:sp>
        <p:nvSpPr>
          <p:cNvPr id="17411"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432EB58-D4E3-4B85-BE75-E7EC0DC6834D}" type="slidenum">
              <a:rPr lang="en-US" sz="1400">
                <a:solidFill>
                  <a:srgbClr val="FFFFFF"/>
                </a:solidFill>
                <a:latin typeface="Times New Roman" pitchFamily="18" charset="0"/>
              </a:rPr>
              <a:pPr eaLnBrk="1" hangingPunct="1"/>
              <a:t>5</a:t>
            </a:fld>
            <a:endParaRPr lang="en-US" sz="1400">
              <a:solidFill>
                <a:srgbClr val="FFFFFF"/>
              </a:solidFill>
              <a:latin typeface="Times New Roman" pitchFamily="18" charset="0"/>
            </a:endParaRPr>
          </a:p>
        </p:txBody>
      </p:sp>
      <p:pic>
        <p:nvPicPr>
          <p:cNvPr id="2" name="Picture 1"/>
          <p:cNvPicPr>
            <a:picLocks noChangeAspect="1"/>
          </p:cNvPicPr>
          <p:nvPr/>
        </p:nvPicPr>
        <p:blipFill>
          <a:blip r:embed="rId5"/>
          <a:stretch>
            <a:fillRect/>
          </a:stretch>
        </p:blipFill>
        <p:spPr>
          <a:xfrm>
            <a:off x="1412185" y="1198419"/>
            <a:ext cx="4357688" cy="1719263"/>
          </a:xfrm>
          <a:prstGeom prst="rect">
            <a:avLst/>
          </a:prstGeom>
          <a:ln>
            <a:noFill/>
          </a:ln>
          <a:effectLst>
            <a:outerShdw blurRad="292100" dist="139700" dir="2700000" algn="tl" rotWithShape="0">
              <a:srgbClr val="333333">
                <a:alpha val="65000"/>
              </a:srgbClr>
            </a:outerShdw>
          </a:effectLst>
        </p:spPr>
      </p:pic>
      <p:sp>
        <p:nvSpPr>
          <p:cNvPr id="17414" name="TextBox 4"/>
          <p:cNvSpPr txBox="1">
            <a:spLocks noChangeArrowheads="1"/>
          </p:cNvSpPr>
          <p:nvPr/>
        </p:nvSpPr>
        <p:spPr bwMode="auto">
          <a:xfrm>
            <a:off x="888135" y="3529734"/>
            <a:ext cx="4676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r>
              <a:rPr lang="en-US" dirty="0">
                <a:solidFill>
                  <a:srgbClr val="000000"/>
                </a:solidFill>
              </a:rPr>
              <a:t>Cockpit Voce Recorder (CVR)</a:t>
            </a:r>
          </a:p>
          <a:p>
            <a:pPr eaLnBrk="1" hangingPunct="1"/>
            <a:r>
              <a:rPr lang="en-US" dirty="0">
                <a:solidFill>
                  <a:srgbClr val="000000"/>
                </a:solidFill>
              </a:rPr>
              <a:t>Flight Data Recorder (FDR)</a:t>
            </a:r>
          </a:p>
        </p:txBody>
      </p:sp>
      <p:sp>
        <p:nvSpPr>
          <p:cNvPr id="10" name="TextBox 9"/>
          <p:cNvSpPr txBox="1">
            <a:spLocks noChangeArrowheads="1"/>
          </p:cNvSpPr>
          <p:nvPr/>
        </p:nvSpPr>
        <p:spPr bwMode="auto">
          <a:xfrm>
            <a:off x="6724651" y="1549401"/>
            <a:ext cx="3421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algn="ctr" eaLnBrk="1" hangingPunct="1">
              <a:buFontTx/>
              <a:buNone/>
            </a:pPr>
            <a:r>
              <a:rPr lang="en-US" sz="3600" b="1">
                <a:solidFill>
                  <a:srgbClr val="000000"/>
                </a:solidFill>
              </a:rPr>
              <a:t>FOQA</a:t>
            </a:r>
          </a:p>
        </p:txBody>
      </p:sp>
    </p:spTree>
    <p:custDataLst>
      <p:tags r:id="rId1"/>
    </p:custDataLst>
    <p:extLst>
      <p:ext uri="{BB962C8B-B14F-4D97-AF65-F5344CB8AC3E}">
        <p14:creationId xmlns:p14="http://schemas.microsoft.com/office/powerpoint/2010/main" val="2230432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1"/>
          <p:cNvSpPr>
            <a:spLocks noGrp="1"/>
          </p:cNvSpPr>
          <p:nvPr>
            <p:ph type="title"/>
          </p:nvPr>
        </p:nvSpPr>
        <p:spPr>
          <a:xfrm>
            <a:off x="465932" y="483394"/>
            <a:ext cx="8472487" cy="609600"/>
          </a:xfrm>
        </p:spPr>
        <p:txBody>
          <a:bodyPr/>
          <a:lstStyle/>
          <a:p>
            <a:r>
              <a:rPr lang="en-US" dirty="0">
                <a:ea typeface="ＭＳ Ｐゴシック" pitchFamily="34" charset="-128"/>
              </a:rPr>
              <a:t>Flight Data Monitoring for GA</a:t>
            </a:r>
          </a:p>
        </p:txBody>
      </p:sp>
      <p:pic>
        <p:nvPicPr>
          <p:cNvPr id="18439" name="Picture 7"/>
          <p:cNvPicPr>
            <a:picLocks noChangeAspect="1"/>
          </p:cNvPicPr>
          <p:nvPr/>
        </p:nvPicPr>
        <p:blipFill rotWithShape="1">
          <a:blip r:embed="rId4"/>
          <a:srcRect l="6069" t="19813" r="4515" b="14325"/>
          <a:stretch/>
        </p:blipFill>
        <p:spPr bwMode="auto">
          <a:xfrm>
            <a:off x="359008" y="2094451"/>
            <a:ext cx="2613273" cy="19252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44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4381" y="545233"/>
            <a:ext cx="3341687" cy="2638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TextBox 1"/>
          <p:cNvSpPr txBox="1">
            <a:spLocks noChangeArrowheads="1"/>
          </p:cNvSpPr>
          <p:nvPr/>
        </p:nvSpPr>
        <p:spPr bwMode="auto">
          <a:xfrm>
            <a:off x="465932" y="1333067"/>
            <a:ext cx="2422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algn="ctr" eaLnBrk="1" hangingPunct="1">
              <a:buNone/>
            </a:pPr>
            <a:r>
              <a:rPr lang="en-US" sz="2800" b="1" dirty="0">
                <a:solidFill>
                  <a:srgbClr val="000000"/>
                </a:solidFill>
              </a:rPr>
              <a:t>Flight Data</a:t>
            </a:r>
          </a:p>
        </p:txBody>
      </p:sp>
      <p:sp>
        <p:nvSpPr>
          <p:cNvPr id="12" name="TextBox 11"/>
          <p:cNvSpPr txBox="1">
            <a:spLocks noChangeArrowheads="1"/>
          </p:cNvSpPr>
          <p:nvPr/>
        </p:nvSpPr>
        <p:spPr bwMode="auto">
          <a:xfrm>
            <a:off x="7119144" y="4694634"/>
            <a:ext cx="3638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algn="ctr" eaLnBrk="1" hangingPunct="1">
              <a:buNone/>
            </a:pPr>
            <a:r>
              <a:rPr lang="en-US" sz="2800" b="1" dirty="0">
                <a:solidFill>
                  <a:srgbClr val="000000"/>
                </a:solidFill>
              </a:rPr>
              <a:t>Flight Data + Visual</a:t>
            </a:r>
          </a:p>
        </p:txBody>
      </p:sp>
      <p:pic>
        <p:nvPicPr>
          <p:cNvPr id="4" name="Picture 3" descr="Graphical user interface&#10;&#10;Description automatically generated">
            <a:extLst>
              <a:ext uri="{FF2B5EF4-FFF2-40B4-BE49-F238E27FC236}">
                <a16:creationId xmlns:a16="http://schemas.microsoft.com/office/drawing/2014/main" id="{F0E72B59-0601-3E8C-EFFB-1BD135582B5D}"/>
              </a:ext>
            </a:extLst>
          </p:cNvPr>
          <p:cNvPicPr>
            <a:picLocks noChangeAspect="1"/>
          </p:cNvPicPr>
          <p:nvPr/>
        </p:nvPicPr>
        <p:blipFill rotWithShape="1">
          <a:blip r:embed="rId6">
            <a:extLst>
              <a:ext uri="{28A0092B-C50C-407E-A947-70E740481C1C}">
                <a14:useLocalDpi xmlns:a14="http://schemas.microsoft.com/office/drawing/2010/main" val="0"/>
              </a:ext>
            </a:extLst>
          </a:blip>
          <a:srcRect l="2015" r="2965"/>
          <a:stretch/>
        </p:blipFill>
        <p:spPr>
          <a:xfrm>
            <a:off x="3420222" y="2961330"/>
            <a:ext cx="2563906" cy="2362282"/>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35C6FB25-8A81-25BC-B863-8028F7292658}"/>
              </a:ext>
            </a:extLst>
          </p:cNvPr>
          <p:cNvPicPr>
            <a:picLocks noChangeAspect="1"/>
          </p:cNvPicPr>
          <p:nvPr/>
        </p:nvPicPr>
        <p:blipFill>
          <a:blip r:embed="rId7"/>
          <a:stretch>
            <a:fillRect/>
          </a:stretch>
        </p:blipFill>
        <p:spPr>
          <a:xfrm>
            <a:off x="7026879" y="2347761"/>
            <a:ext cx="2715004" cy="216247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564943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8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stretch>
            <a:fillRect/>
          </a:stretch>
        </p:blipFill>
        <p:spPr>
          <a:xfrm>
            <a:off x="6936307" y="2458192"/>
            <a:ext cx="3577315" cy="2906568"/>
          </a:xfrm>
          <a:prstGeom prst="rect">
            <a:avLst/>
          </a:prstGeom>
          <a:ln>
            <a:noFill/>
          </a:ln>
          <a:effectLst>
            <a:outerShdw blurRad="292100" dist="139700" dir="2700000" algn="tl" rotWithShape="0">
              <a:srgbClr val="333333">
                <a:alpha val="65000"/>
              </a:srgbClr>
            </a:outerShdw>
          </a:effectLst>
        </p:spPr>
      </p:pic>
      <p:sp>
        <p:nvSpPr>
          <p:cNvPr id="19458"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EC25040A-EB23-4F67-8545-13AC2EFDBD2C}" type="slidenum">
              <a:rPr lang="en-US" sz="1400">
                <a:solidFill>
                  <a:srgbClr val="FFFFFF"/>
                </a:solidFill>
                <a:latin typeface="Times New Roman" pitchFamily="18" charset="0"/>
              </a:rPr>
              <a:pPr eaLnBrk="1" hangingPunct="1"/>
              <a:t>7</a:t>
            </a:fld>
            <a:endParaRPr lang="en-US" sz="1400">
              <a:solidFill>
                <a:srgbClr val="FFFFFF"/>
              </a:solidFill>
              <a:latin typeface="Times New Roman" pitchFamily="18" charset="0"/>
            </a:endParaRPr>
          </a:p>
        </p:txBody>
      </p:sp>
      <p:pic>
        <p:nvPicPr>
          <p:cNvPr id="2" name="Picture 1"/>
          <p:cNvPicPr>
            <a:picLocks noChangeAspect="1"/>
          </p:cNvPicPr>
          <p:nvPr/>
        </p:nvPicPr>
        <p:blipFill>
          <a:blip r:embed="rId5"/>
          <a:stretch>
            <a:fillRect/>
          </a:stretch>
        </p:blipFill>
        <p:spPr>
          <a:xfrm>
            <a:off x="1272310" y="1394031"/>
            <a:ext cx="3781425" cy="2947988"/>
          </a:xfrm>
          <a:prstGeom prst="rect">
            <a:avLst/>
          </a:prstGeom>
          <a:ln>
            <a:noFill/>
          </a:ln>
          <a:effectLst>
            <a:outerShdw blurRad="292100" dist="139700" dir="2700000" algn="tl" rotWithShape="0">
              <a:srgbClr val="333333">
                <a:alpha val="65000"/>
              </a:srgbClr>
            </a:outerShdw>
          </a:effectLst>
        </p:spPr>
      </p:pic>
      <p:sp>
        <p:nvSpPr>
          <p:cNvPr id="7" name="Title 1"/>
          <p:cNvSpPr>
            <a:spLocks noGrp="1"/>
          </p:cNvSpPr>
          <p:nvPr>
            <p:ph type="title"/>
          </p:nvPr>
        </p:nvSpPr>
        <p:spPr>
          <a:xfrm>
            <a:off x="465932" y="483394"/>
            <a:ext cx="8472487" cy="609600"/>
          </a:xfrm>
        </p:spPr>
        <p:txBody>
          <a:bodyPr/>
          <a:lstStyle/>
          <a:p>
            <a:r>
              <a:rPr lang="en-US" dirty="0">
                <a:ea typeface="ＭＳ Ｐゴシック" pitchFamily="34" charset="-128"/>
              </a:rPr>
              <a:t>Flight Data Monitoring for GA</a:t>
            </a:r>
          </a:p>
        </p:txBody>
      </p:sp>
    </p:spTree>
    <p:custDataLst>
      <p:tags r:id="rId1"/>
    </p:custDataLst>
    <p:extLst>
      <p:ext uri="{BB962C8B-B14F-4D97-AF65-F5344CB8AC3E}">
        <p14:creationId xmlns:p14="http://schemas.microsoft.com/office/powerpoint/2010/main" val="310597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Title 1"/>
          <p:cNvSpPr>
            <a:spLocks noGrp="1"/>
          </p:cNvSpPr>
          <p:nvPr>
            <p:ph type="title"/>
          </p:nvPr>
        </p:nvSpPr>
        <p:spPr/>
        <p:txBody>
          <a:bodyPr/>
          <a:lstStyle/>
          <a:p>
            <a:r>
              <a:rPr lang="en-US" dirty="0">
                <a:ea typeface="ＭＳ Ｐゴシック" pitchFamily="34" charset="-128"/>
              </a:rPr>
              <a:t>Flight Data Monitoring for GA</a:t>
            </a:r>
          </a:p>
        </p:txBody>
      </p:sp>
      <p:pic>
        <p:nvPicPr>
          <p:cNvPr id="6" name="Picture 6" descr="E:\Desktop\My Documents\My Pictures\2004\7Jul\Florida\ClassB21.JPG"/>
          <p:cNvPicPr>
            <a:picLocks noGrp="1" noChangeAspect="1" noChangeArrowheads="1"/>
          </p:cNvPicPr>
          <p:nvPr>
            <p:ph idx="1"/>
          </p:nvPr>
        </p:nvPicPr>
        <p:blipFill>
          <a:blip r:embed="rId4"/>
          <a:srcRect/>
          <a:stretch>
            <a:fillRect/>
          </a:stretch>
        </p:blipFill>
        <p:spPr>
          <a:xfrm>
            <a:off x="571500" y="1108412"/>
            <a:ext cx="3008313" cy="2255837"/>
          </a:xfrm>
          <a:prstGeom prst="rect">
            <a:avLst/>
          </a:prstGeom>
          <a:ln>
            <a:noFill/>
          </a:ln>
          <a:effectLst>
            <a:outerShdw blurRad="292100" dist="139700" dir="2700000" algn="tl" rotWithShape="0">
              <a:srgbClr val="333333">
                <a:alpha val="65000"/>
              </a:srgbClr>
            </a:outerShdw>
          </a:effectLst>
        </p:spPr>
      </p:pic>
      <p:pic>
        <p:nvPicPr>
          <p:cNvPr id="9" name="Picture 7"/>
          <p:cNvPicPr>
            <a:picLocks noChangeAspect="1"/>
          </p:cNvPicPr>
          <p:nvPr/>
        </p:nvPicPr>
        <p:blipFill>
          <a:blip r:embed="rId5"/>
          <a:srcRect t="13058" b="12488"/>
          <a:stretch>
            <a:fillRect/>
          </a:stretch>
        </p:blipFill>
        <p:spPr bwMode="auto">
          <a:xfrm>
            <a:off x="4024316" y="2865430"/>
            <a:ext cx="2922587" cy="21764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6"/>
          <a:srcRect l="8058" r="14192"/>
          <a:stretch/>
        </p:blipFill>
        <p:spPr>
          <a:xfrm>
            <a:off x="8844661" y="3139750"/>
            <a:ext cx="2466975" cy="2449513"/>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7"/>
          <a:stretch>
            <a:fillRect/>
          </a:stretch>
        </p:blipFill>
        <p:spPr>
          <a:xfrm>
            <a:off x="8455213" y="649288"/>
            <a:ext cx="2969305" cy="204695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41056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509" y="114141"/>
            <a:ext cx="8229600" cy="914400"/>
          </a:xfrm>
        </p:spPr>
        <p:txBody>
          <a:bodyPr>
            <a:normAutofit/>
          </a:bodyPr>
          <a:lstStyle/>
          <a:p>
            <a:r>
              <a:rPr lang="en-US" sz="2400" dirty="0"/>
              <a:t>Sample of What's Available to the GA Community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7706932"/>
              </p:ext>
            </p:extLst>
          </p:nvPr>
        </p:nvGraphicFramePr>
        <p:xfrm>
          <a:off x="4429125" y="3588861"/>
          <a:ext cx="3333750" cy="274320"/>
        </p:xfrm>
        <a:graphic>
          <a:graphicData uri="http://schemas.openxmlformats.org/drawingml/2006/table">
            <a:tbl>
              <a:tblPr/>
              <a:tblGrid>
                <a:gridCol w="3333750">
                  <a:extLst>
                    <a:ext uri="{9D8B030D-6E8A-4147-A177-3AD203B41FA5}">
                      <a16:colId xmlns:a16="http://schemas.microsoft.com/office/drawing/2014/main" val="20000"/>
                    </a:ext>
                  </a:extLst>
                </a:gridCol>
              </a:tblGrid>
              <a:tr h="0">
                <a:tc>
                  <a:txBody>
                    <a:bodyPr/>
                    <a:lstStyle/>
                    <a:p>
                      <a:pPr algn="ctr"/>
                      <a:endParaRPr lang="en-US" dirty="0"/>
                    </a:p>
                  </a:txBody>
                  <a:tcPr marL="0" marR="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26" name="Picture 2" descr="http://www.aircraftspruce.com/cache/370-320-/catalog/graphics/1/10-054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649" y="1047751"/>
            <a:ext cx="2360059" cy="181150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974533" y="953870"/>
            <a:ext cx="4572000" cy="830997"/>
          </a:xfrm>
          <a:prstGeom prst="rect">
            <a:avLst/>
          </a:prstGeom>
        </p:spPr>
        <p:txBody>
          <a:bodyPr>
            <a:spAutoFit/>
          </a:bodyPr>
          <a:lstStyle/>
          <a:p>
            <a:pPr>
              <a:buNone/>
            </a:pPr>
            <a:r>
              <a:rPr lang="en-US" dirty="0"/>
              <a:t>PRIMARY ENGINE MONITOR SYSTEM</a:t>
            </a:r>
          </a:p>
        </p:txBody>
      </p:sp>
      <p:graphicFrame>
        <p:nvGraphicFramePr>
          <p:cNvPr id="7" name="Table 6"/>
          <p:cNvGraphicFramePr>
            <a:graphicFrameLocks noGrp="1"/>
          </p:cNvGraphicFramePr>
          <p:nvPr>
            <p:extLst>
              <p:ext uri="{D42A27DB-BD31-4B8C-83A1-F6EECF244321}">
                <p14:modId xmlns:p14="http://schemas.microsoft.com/office/powerpoint/2010/main" val="725662067"/>
              </p:ext>
            </p:extLst>
          </p:nvPr>
        </p:nvGraphicFramePr>
        <p:xfrm>
          <a:off x="2088335" y="3013267"/>
          <a:ext cx="8458199" cy="2834640"/>
        </p:xfrm>
        <a:graphic>
          <a:graphicData uri="http://schemas.openxmlformats.org/drawingml/2006/table">
            <a:tbl>
              <a:tblPr/>
              <a:tblGrid>
                <a:gridCol w="2636766">
                  <a:extLst>
                    <a:ext uri="{9D8B030D-6E8A-4147-A177-3AD203B41FA5}">
                      <a16:colId xmlns:a16="http://schemas.microsoft.com/office/drawing/2014/main" val="20000"/>
                    </a:ext>
                  </a:extLst>
                </a:gridCol>
                <a:gridCol w="2927838">
                  <a:extLst>
                    <a:ext uri="{9D8B030D-6E8A-4147-A177-3AD203B41FA5}">
                      <a16:colId xmlns:a16="http://schemas.microsoft.com/office/drawing/2014/main" val="20001"/>
                    </a:ext>
                  </a:extLst>
                </a:gridCol>
                <a:gridCol w="2893595">
                  <a:extLst>
                    <a:ext uri="{9D8B030D-6E8A-4147-A177-3AD203B41FA5}">
                      <a16:colId xmlns:a16="http://schemas.microsoft.com/office/drawing/2014/main" val="20002"/>
                    </a:ext>
                  </a:extLst>
                </a:gridCol>
              </a:tblGrid>
              <a:tr h="2529840">
                <a:tc>
                  <a:txBody>
                    <a:bodyPr/>
                    <a:lstStyle/>
                    <a:p>
                      <a:pPr algn="ctr"/>
                      <a:r>
                        <a:rPr lang="en-US" dirty="0">
                          <a:effectLst/>
                        </a:rPr>
                        <a:t>RPM</a:t>
                      </a:r>
                      <a:br>
                        <a:rPr lang="en-US" dirty="0">
                          <a:effectLst/>
                        </a:rPr>
                      </a:br>
                      <a:r>
                        <a:rPr lang="en-US" dirty="0">
                          <a:effectLst/>
                        </a:rPr>
                        <a:t>M.P.</a:t>
                      </a:r>
                      <a:br>
                        <a:rPr lang="en-US" dirty="0">
                          <a:effectLst/>
                        </a:rPr>
                      </a:br>
                      <a:r>
                        <a:rPr lang="en-US" dirty="0">
                          <a:effectLst/>
                        </a:rPr>
                        <a:t>EGT/CHT Bar Graph</a:t>
                      </a:r>
                      <a:br>
                        <a:rPr lang="en-US" dirty="0">
                          <a:effectLst/>
                        </a:rPr>
                      </a:br>
                      <a:r>
                        <a:rPr lang="en-US" dirty="0">
                          <a:effectLst/>
                        </a:rPr>
                        <a:t>Oil Pressure</a:t>
                      </a:r>
                      <a:br>
                        <a:rPr lang="en-US" dirty="0">
                          <a:effectLst/>
                        </a:rPr>
                      </a:br>
                      <a:r>
                        <a:rPr lang="en-US" dirty="0">
                          <a:effectLst/>
                        </a:rPr>
                        <a:t>Oil Temperature</a:t>
                      </a:r>
                      <a:br>
                        <a:rPr lang="en-US" dirty="0">
                          <a:effectLst/>
                        </a:rPr>
                      </a:br>
                      <a:r>
                        <a:rPr lang="en-US" dirty="0">
                          <a:effectLst/>
                        </a:rPr>
                        <a:t>TIT</a:t>
                      </a:r>
                      <a:br>
                        <a:rPr lang="en-US" dirty="0">
                          <a:effectLst/>
                        </a:rPr>
                      </a:br>
                      <a:r>
                        <a:rPr lang="en-US" dirty="0">
                          <a:effectLst/>
                        </a:rPr>
                        <a:t>Hydraulic Pressure</a:t>
                      </a:r>
                      <a:br>
                        <a:rPr lang="en-US" dirty="0">
                          <a:effectLst/>
                        </a:rPr>
                      </a:br>
                      <a:r>
                        <a:rPr lang="en-US" dirty="0">
                          <a:effectLst/>
                        </a:rPr>
                        <a:t>C.O.</a:t>
                      </a:r>
                      <a:br>
                        <a:rPr lang="en-US" dirty="0">
                          <a:effectLst/>
                        </a:rPr>
                      </a:br>
                      <a:r>
                        <a:rPr lang="en-US" dirty="0">
                          <a:effectLst/>
                        </a:rPr>
                        <a:t>OAT</a:t>
                      </a:r>
                      <a:br>
                        <a:rPr lang="en-US" dirty="0">
                          <a:effectLst/>
                        </a:rPr>
                      </a:br>
                      <a:r>
                        <a:rPr lang="en-US" dirty="0">
                          <a:effectLst/>
                        </a:rPr>
                        <a:t>Vac.</a:t>
                      </a:r>
                    </a:p>
                  </a:txBody>
                  <a:tcPr anchor="ctr">
                    <a:lnL>
                      <a:noFill/>
                    </a:lnL>
                    <a:lnR>
                      <a:noFill/>
                    </a:lnR>
                    <a:lnT>
                      <a:noFill/>
                    </a:lnT>
                    <a:lnB>
                      <a:noFill/>
                    </a:lnB>
                  </a:tcPr>
                </a:tc>
                <a:tc>
                  <a:txBody>
                    <a:bodyPr/>
                    <a:lstStyle/>
                    <a:p>
                      <a:pPr algn="ctr"/>
                      <a:r>
                        <a:rPr lang="en-US">
                          <a:effectLst/>
                        </a:rPr>
                        <a:t>Fuel Pressure</a:t>
                      </a:r>
                      <a:br>
                        <a:rPr lang="en-US">
                          <a:effectLst/>
                        </a:rPr>
                      </a:br>
                      <a:r>
                        <a:rPr lang="en-US">
                          <a:effectLst/>
                        </a:rPr>
                        <a:t>Fuel Level</a:t>
                      </a:r>
                      <a:br>
                        <a:rPr lang="en-US">
                          <a:effectLst/>
                        </a:rPr>
                      </a:br>
                      <a:r>
                        <a:rPr lang="en-US">
                          <a:effectLst/>
                        </a:rPr>
                        <a:t>Fuel Flow</a:t>
                      </a:r>
                      <a:br>
                        <a:rPr lang="en-US">
                          <a:effectLst/>
                        </a:rPr>
                      </a:br>
                      <a:r>
                        <a:rPr lang="en-US">
                          <a:effectLst/>
                        </a:rPr>
                        <a:t>Fuel Remaning</a:t>
                      </a:r>
                      <a:br>
                        <a:rPr lang="en-US">
                          <a:effectLst/>
                        </a:rPr>
                      </a:br>
                      <a:r>
                        <a:rPr lang="en-US">
                          <a:effectLst/>
                        </a:rPr>
                        <a:t>Fuel Used</a:t>
                      </a:r>
                      <a:br>
                        <a:rPr lang="en-US">
                          <a:effectLst/>
                        </a:rPr>
                      </a:br>
                      <a:r>
                        <a:rPr lang="en-US">
                          <a:effectLst/>
                        </a:rPr>
                        <a:t>Fuel -GPS Related Data</a:t>
                      </a:r>
                      <a:br>
                        <a:rPr lang="en-US">
                          <a:effectLst/>
                        </a:rPr>
                      </a:br>
                      <a:r>
                        <a:rPr lang="en-US">
                          <a:effectLst/>
                        </a:rPr>
                        <a:t>Low Fuel Alarm</a:t>
                      </a:r>
                      <a:br>
                        <a:rPr lang="en-US">
                          <a:effectLst/>
                        </a:rPr>
                      </a:br>
                      <a:r>
                        <a:rPr lang="en-US">
                          <a:effectLst/>
                        </a:rPr>
                        <a:t>Recurring Fuel Alarm</a:t>
                      </a:r>
                      <a:br>
                        <a:rPr lang="en-US">
                          <a:effectLst/>
                        </a:rPr>
                      </a:br>
                      <a:r>
                        <a:rPr lang="en-US">
                          <a:effectLst/>
                        </a:rPr>
                        <a:t>Volts</a:t>
                      </a:r>
                      <a:br>
                        <a:rPr lang="en-US">
                          <a:effectLst/>
                        </a:rPr>
                      </a:br>
                      <a:r>
                        <a:rPr lang="en-US">
                          <a:effectLst/>
                        </a:rPr>
                        <a:t>Amps</a:t>
                      </a:r>
                    </a:p>
                  </a:txBody>
                  <a:tcPr anchor="ctr">
                    <a:lnL>
                      <a:noFill/>
                    </a:lnL>
                    <a:lnR>
                      <a:noFill/>
                    </a:lnR>
                    <a:lnT>
                      <a:noFill/>
                    </a:lnT>
                    <a:lnB>
                      <a:noFill/>
                    </a:lnB>
                  </a:tcPr>
                </a:tc>
                <a:tc>
                  <a:txBody>
                    <a:bodyPr/>
                    <a:lstStyle/>
                    <a:p>
                      <a:pPr algn="ctr"/>
                      <a:r>
                        <a:rPr lang="en-US" dirty="0">
                          <a:effectLst/>
                        </a:rPr>
                        <a:t>Flight Timer</a:t>
                      </a:r>
                      <a:br>
                        <a:rPr lang="en-US" dirty="0">
                          <a:effectLst/>
                        </a:rPr>
                      </a:br>
                      <a:r>
                        <a:rPr lang="en-US" dirty="0">
                          <a:effectLst/>
                        </a:rPr>
                        <a:t>Tach Timer</a:t>
                      </a:r>
                      <a:br>
                        <a:rPr lang="en-US" dirty="0">
                          <a:effectLst/>
                        </a:rPr>
                      </a:br>
                      <a:r>
                        <a:rPr lang="en-US" dirty="0">
                          <a:effectLst/>
                        </a:rPr>
                        <a:t>Local Time</a:t>
                      </a:r>
                      <a:br>
                        <a:rPr lang="en-US" dirty="0">
                          <a:effectLst/>
                        </a:rPr>
                      </a:br>
                      <a:r>
                        <a:rPr lang="en-US" dirty="0">
                          <a:effectLst/>
                        </a:rPr>
                        <a:t>Zulu Time</a:t>
                      </a:r>
                      <a:br>
                        <a:rPr lang="en-US" dirty="0">
                          <a:effectLst/>
                        </a:rPr>
                      </a:br>
                      <a:r>
                        <a:rPr lang="en-US" dirty="0">
                          <a:effectLst/>
                        </a:rPr>
                        <a:t>Annunciators</a:t>
                      </a:r>
                      <a:br>
                        <a:rPr lang="en-US" dirty="0">
                          <a:effectLst/>
                        </a:rPr>
                      </a:br>
                      <a:r>
                        <a:rPr lang="en-US" dirty="0">
                          <a:effectLst/>
                        </a:rPr>
                        <a:t>Data Recording</a:t>
                      </a:r>
                      <a:br>
                        <a:rPr lang="en-US" dirty="0">
                          <a:effectLst/>
                        </a:rPr>
                      </a:br>
                      <a:r>
                        <a:rPr lang="en-US" dirty="0">
                          <a:effectLst/>
                        </a:rPr>
                        <a:t>USB Port</a:t>
                      </a:r>
                      <a:br>
                        <a:rPr lang="en-US" dirty="0">
                          <a:effectLst/>
                        </a:rPr>
                      </a:br>
                      <a:r>
                        <a:rPr lang="en-US" dirty="0">
                          <a:effectLst/>
                        </a:rPr>
                        <a:t>External Caution Lights</a:t>
                      </a:r>
                      <a:br>
                        <a:rPr lang="en-US" dirty="0">
                          <a:effectLst/>
                        </a:rPr>
                      </a:br>
                      <a:r>
                        <a:rPr lang="en-US" dirty="0">
                          <a:effectLst/>
                        </a:rPr>
                        <a:t>And More</a:t>
                      </a:r>
                    </a:p>
                  </a:txBody>
                  <a:tcPr>
                    <a:lnL>
                      <a:noFill/>
                    </a:lnL>
                    <a:lnR>
                      <a:noFill/>
                    </a:lnR>
                    <a:lnT>
                      <a:noFill/>
                    </a:lnT>
                    <a:lnB>
                      <a:noFill/>
                    </a:lnB>
                  </a:tcPr>
                </a:tc>
                <a:extLst>
                  <a:ext uri="{0D108BD9-81ED-4DB2-BD59-A6C34878D82A}">
                    <a16:rowId xmlns:a16="http://schemas.microsoft.com/office/drawing/2014/main" val="10000"/>
                  </a:ext>
                </a:extLst>
              </a:tr>
            </a:tbl>
          </a:graphicData>
        </a:graphic>
      </p:graphicFrame>
    </p:spTree>
    <p:custDataLst>
      <p:tags r:id="rId1"/>
    </p:custDataLst>
    <p:extLst>
      <p:ext uri="{BB962C8B-B14F-4D97-AF65-F5344CB8AC3E}">
        <p14:creationId xmlns:p14="http://schemas.microsoft.com/office/powerpoint/2010/main" val="15569379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CUSTOM DESIGN" val="SP7gfYcf"/>
  <p:tag name="ARTICULATE_PROJECT_OPEN" val="0"/>
  <p:tag name="ARTICULATE_SLIDE_COUNT" val="1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efb5309-02d4-4703-9391-451c35aa3e46" xsi:nil="true"/>
    <lcf76f155ced4ddcb4097134ff3c332f xmlns="cb8b9acd-dabe-4a01-8ff1-24e1742fdbf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B2ACC40B803147A314B5B694074160" ma:contentTypeVersion="18" ma:contentTypeDescription="Create a new document." ma:contentTypeScope="" ma:versionID="981411c90150ca0dae02b62456687d3d">
  <xsd:schema xmlns:xsd="http://www.w3.org/2001/XMLSchema" xmlns:xs="http://www.w3.org/2001/XMLSchema" xmlns:p="http://schemas.microsoft.com/office/2006/metadata/properties" xmlns:ns2="cb8b9acd-dabe-4a01-8ff1-24e1742fdbf0" xmlns:ns3="7efb5309-02d4-4703-9391-451c35aa3e46" targetNamespace="http://schemas.microsoft.com/office/2006/metadata/properties" ma:root="true" ma:fieldsID="6a95ba57e595efa2f2ed1be72bf56d95" ns2:_="" ns3:_="">
    <xsd:import namespace="cb8b9acd-dabe-4a01-8ff1-24e1742fdbf0"/>
    <xsd:import namespace="7efb5309-02d4-4703-9391-451c35aa3e4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8b9acd-dabe-4a01-8ff1-24e1742fdb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551b491-77c5-4453-bcd0-2c522fd091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fb5309-02d4-4703-9391-451c35aa3e4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e3acb4a-fcea-401f-b60f-09e1a43a7428}" ma:internalName="TaxCatchAll" ma:showField="CatchAllData" ma:web="7efb5309-02d4-4703-9391-451c35aa3e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B80675E-01F7-49AA-B61E-EE85CFCAD03B}">
  <ds:schemaRefs>
    <ds:schemaRef ds:uri="http://purl.org/dc/elements/1.1/"/>
    <ds:schemaRef ds:uri="http://purl.org/dc/dcmitype/"/>
    <ds:schemaRef ds:uri="http://schemas.openxmlformats.org/package/2006/metadata/core-properties"/>
    <ds:schemaRef ds:uri="04289566-cf42-4ce7-aa7c-2469c3d4502e"/>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microsoft.com/sharepoint/v4"/>
    <ds:schemaRef ds:uri="http://www.w3.org/XML/1998/namespace"/>
  </ds:schemaRefs>
</ds:datastoreItem>
</file>

<file path=customXml/itemProps2.xml><?xml version="1.0" encoding="utf-8"?>
<ds:datastoreItem xmlns:ds="http://schemas.openxmlformats.org/officeDocument/2006/customXml" ds:itemID="{AB17F8C7-2AEB-4BC2-A828-B2E729EBBAC3}">
  <ds:schemaRefs>
    <ds:schemaRef ds:uri="http://schemas.microsoft.com/sharepoint/v3/contenttype/forms"/>
  </ds:schemaRefs>
</ds:datastoreItem>
</file>

<file path=customXml/itemProps3.xml><?xml version="1.0" encoding="utf-8"?>
<ds:datastoreItem xmlns:ds="http://schemas.openxmlformats.org/officeDocument/2006/customXml" ds:itemID="{6665DC4C-4BD6-4361-910E-BEC5C979D412}"/>
</file>

<file path=customXml/itemProps4.xml><?xml version="1.0" encoding="utf-8"?>
<ds:datastoreItem xmlns:ds="http://schemas.openxmlformats.org/officeDocument/2006/customXml" ds:itemID="{397D1EC2-086B-4869-9FB4-0CCB136B730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5662</TotalTime>
  <Words>1990</Words>
  <Application>Microsoft Office PowerPoint</Application>
  <PresentationFormat>Widescreen</PresentationFormat>
  <Paragraphs>199</Paragraphs>
  <Slides>18</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ＭＳ Ｐゴシック</vt:lpstr>
      <vt:lpstr>Arial</vt:lpstr>
      <vt:lpstr>Helvetica Neue Medium</vt:lpstr>
      <vt:lpstr>Times New Roman</vt:lpstr>
      <vt:lpstr>1_Custom Design</vt:lpstr>
      <vt:lpstr>2_Custom Design</vt:lpstr>
      <vt:lpstr>The National FAA Safety Team Presents</vt:lpstr>
      <vt:lpstr>Welcome</vt:lpstr>
      <vt:lpstr>Overview </vt:lpstr>
      <vt:lpstr>Flight Data Monitoring</vt:lpstr>
      <vt:lpstr>Flight Data Monitoring</vt:lpstr>
      <vt:lpstr>Flight Data Monitoring for GA</vt:lpstr>
      <vt:lpstr>Flight Data Monitoring for GA</vt:lpstr>
      <vt:lpstr>Flight Data Monitoring for GA</vt:lpstr>
      <vt:lpstr>Sample of What's Available to the GA Community</vt:lpstr>
      <vt:lpstr>Flight Data Monitoring for GA</vt:lpstr>
      <vt:lpstr>FDM Technology Cost</vt:lpstr>
      <vt:lpstr>Flight Data Monitoring for GA</vt:lpstr>
      <vt:lpstr>Questions?</vt:lpstr>
      <vt:lpstr>Proficiency and Peace of Mind</vt:lpstr>
      <vt:lpstr>Training and Peace of Mind</vt:lpstr>
      <vt:lpstr>Safety Management Systems (SMS) Coming to General Aviation</vt:lpstr>
      <vt:lpstr>Thank you for attending </vt:lpstr>
      <vt:lpstr>The National FAA Safety Team Presents</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Steuernagle, John W (FAA)</cp:lastModifiedBy>
  <cp:revision>292</cp:revision>
  <dcterms:created xsi:type="dcterms:W3CDTF">2005-01-28T20:32:53Z</dcterms:created>
  <dcterms:modified xsi:type="dcterms:W3CDTF">2024-08-16T20:33:06Z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0x010100B0B2ACC40B803147A314B5B694074160</vt:lpwstr>
  </property>
  <property fmtid="{D5CDD505-2E9C-101B-9397-08002B2CF9AE}" pid="3" name="_dlc_DocIdItemGuid">
    <vt:lpwstr>966b5668-c550-4f8f-a6b7-666f6053d0e5</vt:lpwstr>
  </property>
  <property fmtid="{D5CDD505-2E9C-101B-9397-08002B2CF9AE}" pid="4" name="ArticulateGUID">
    <vt:lpwstr>0EB118C9-7D55-468E-AABD-1E3440C54CC4</vt:lpwstr>
  </property>
  <property fmtid="{D5CDD505-2E9C-101B-9397-08002B2CF9AE}" pid="5" name="ArticulatePath">
    <vt:lpwstr>25-03-Dec-TOM-Flight Data Monitoring-PPT-Rev 0 DRAFT</vt:lpwstr>
  </property>
</Properties>
</file>