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notesSlides/notesSlide10.xml" ContentType="application/vnd.openxmlformats-officedocument.presentationml.notesSlide+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ppt/tags/tag26.xml" ContentType="application/vnd.openxmlformats-officedocument.presentationml.tags+xml"/>
  <Override PartName="/ppt/notesSlides/notesSlide13.xml" ContentType="application/vnd.openxmlformats-officedocument.presentationml.notesSlide+xml"/>
  <Override PartName="/ppt/tags/tag27.xml" ContentType="application/vnd.openxmlformats-officedocument.presentationml.tags+xml"/>
  <Override PartName="/ppt/notesSlides/notesSlide14.xml" ContentType="application/vnd.openxmlformats-officedocument.presentationml.notesSlide+xml"/>
  <Override PartName="/ppt/tags/tag28.xml" ContentType="application/vnd.openxmlformats-officedocument.presentationml.tags+xml"/>
  <Override PartName="/ppt/notesSlides/notesSlide15.xml" ContentType="application/vnd.openxmlformats-officedocument.presentationml.notesSlide+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notesSlides/notesSlide18.xml" ContentType="application/vnd.openxmlformats-officedocument.presentationml.notesSlide+xml"/>
  <Override PartName="/ppt/tags/tag32.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26"/>
  </p:notesMasterIdLst>
  <p:handoutMasterIdLst>
    <p:handoutMasterId r:id="rId27"/>
  </p:handoutMasterIdLst>
  <p:sldIdLst>
    <p:sldId id="443" r:id="rId7"/>
    <p:sldId id="518" r:id="rId8"/>
    <p:sldId id="293" r:id="rId9"/>
    <p:sldId id="841" r:id="rId10"/>
    <p:sldId id="904" r:id="rId11"/>
    <p:sldId id="903" r:id="rId12"/>
    <p:sldId id="897" r:id="rId13"/>
    <p:sldId id="902" r:id="rId14"/>
    <p:sldId id="898" r:id="rId15"/>
    <p:sldId id="899" r:id="rId16"/>
    <p:sldId id="900" r:id="rId17"/>
    <p:sldId id="905" r:id="rId18"/>
    <p:sldId id="432" r:id="rId19"/>
    <p:sldId id="488" r:id="rId20"/>
    <p:sldId id="697" r:id="rId21"/>
    <p:sldId id="698" r:id="rId22"/>
    <p:sldId id="901" r:id="rId23"/>
    <p:sldId id="836" r:id="rId24"/>
    <p:sldId id="839" r:id="rId25"/>
  </p:sldIdLst>
  <p:sldSz cx="12192000" cy="6858000"/>
  <p:notesSz cx="6858000" cy="9296400"/>
  <p:custDataLst>
    <p:tags r:id="rId28"/>
  </p:custDataLst>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443"/>
            <p14:sldId id="518"/>
            <p14:sldId id="293"/>
            <p14:sldId id="841"/>
            <p14:sldId id="904"/>
            <p14:sldId id="903"/>
            <p14:sldId id="897"/>
            <p14:sldId id="902"/>
            <p14:sldId id="898"/>
            <p14:sldId id="899"/>
            <p14:sldId id="900"/>
            <p14:sldId id="905"/>
            <p14:sldId id="432"/>
            <p14:sldId id="488"/>
            <p14:sldId id="697"/>
            <p14:sldId id="698"/>
            <p14:sldId id="901"/>
            <p14:sldId id="836"/>
            <p14:sldId id="839"/>
          </p14:sldIdLst>
        </p14:section>
      </p14:sectionLst>
    </p:ext>
    <p:ext uri="{EFAFB233-063F-42B5-8137-9DF3F51BA10A}">
      <p15:sldGuideLst xmlns:p15="http://schemas.microsoft.com/office/powerpoint/2012/main">
        <p15:guide id="1" orient="horz" pos="536" userDrawn="1">
          <p15:clr>
            <a:srgbClr val="A4A3A4"/>
          </p15:clr>
        </p15:guide>
        <p15:guide id="2" pos="45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CAD4"/>
    <a:srgbClr val="05B2BB"/>
    <a:srgbClr val="90E6E4"/>
    <a:srgbClr val="1256C4"/>
    <a:srgbClr val="47BDD5"/>
    <a:srgbClr val="B0DEEE"/>
    <a:srgbClr val="90CBE6"/>
    <a:srgbClr val="64DADA"/>
    <a:srgbClr val="89C0DB"/>
    <a:srgbClr val="87DD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05" autoAdjust="0"/>
    <p:restoredTop sz="35759" autoAdjust="0"/>
  </p:normalViewPr>
  <p:slideViewPr>
    <p:cSldViewPr snapToGrid="0">
      <p:cViewPr varScale="1">
        <p:scale>
          <a:sx n="34" d="100"/>
          <a:sy n="34" d="100"/>
        </p:scale>
        <p:origin x="2478" y="60"/>
      </p:cViewPr>
      <p:guideLst>
        <p:guide orient="horz" pos="536"/>
        <p:guide pos="452"/>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85" d="100"/>
          <a:sy n="85" d="100"/>
        </p:scale>
        <p:origin x="3888" y="102"/>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32" Type="http://schemas.openxmlformats.org/officeDocument/2006/relationships/tableStyles" Target="tableStyles.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13.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custDataLst>
      <p:tags r:id="rId2"/>
    </p:custDataLst>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331788"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b="1" i="0" u="none" strike="noStrike" dirty="0">
                <a:effectLst/>
                <a:latin typeface="Arial" panose="020B0604020202020204" pitchFamily="34" charset="0"/>
              </a:rPr>
              <a:t>2023/10-29-294(I)PP</a:t>
            </a:r>
            <a:r>
              <a:rPr lang="en-US" b="1" dirty="0"/>
              <a:t> </a:t>
            </a:r>
            <a:r>
              <a:rPr lang="en-US" dirty="0">
                <a:latin typeface="Arial" panose="020B0604020202020204" pitchFamily="34" charset="0"/>
                <a:ea typeface="ＭＳ Ｐゴシック" pitchFamily="34" charset="-128"/>
                <a:cs typeface="Arial" panose="020B0604020202020204" pitchFamily="34" charset="0"/>
              </a:rPr>
              <a:t>Original Author:</a:t>
            </a:r>
            <a:r>
              <a:rPr lang="en-US" baseline="0" dirty="0">
                <a:latin typeface="Arial" panose="020B0604020202020204" pitchFamily="34" charset="0"/>
                <a:ea typeface="ＭＳ Ｐゴシック" pitchFamily="34" charset="-128"/>
                <a:cs typeface="Arial" panose="020B0604020202020204" pitchFamily="34" charset="0"/>
              </a:rPr>
              <a:t> </a:t>
            </a:r>
            <a:r>
              <a:rPr lang="en-US" dirty="0">
                <a:latin typeface="Arial" panose="020B0604020202020204" pitchFamily="34" charset="0"/>
                <a:ea typeface="ＭＳ Ｐゴシック" pitchFamily="34" charset="-128"/>
                <a:cs typeface="Arial" panose="020B0604020202020204" pitchFamily="34" charset="0"/>
              </a:rPr>
              <a:t>John </a:t>
            </a:r>
            <a:r>
              <a:rPr lang="de-DE" dirty="0">
                <a:latin typeface="Arial" panose="020B0604020202020204" pitchFamily="34" charset="0"/>
                <a:ea typeface="ＭＳ Ｐゴシック" pitchFamily="34" charset="-128"/>
                <a:cs typeface="Arial" panose="020B0604020202020204" pitchFamily="34" charset="0"/>
              </a:rPr>
              <a:t>Steuernagle;</a:t>
            </a:r>
            <a:r>
              <a:rPr lang="de-DE" baseline="0" dirty="0">
                <a:latin typeface="Arial" panose="020B0604020202020204" pitchFamily="34" charset="0"/>
                <a:ea typeface="ＭＳ Ｐゴシック" pitchFamily="34" charset="-128"/>
                <a:cs typeface="Arial" panose="020B0604020202020204" pitchFamily="34" charset="0"/>
              </a:rPr>
              <a:t> </a:t>
            </a:r>
            <a:r>
              <a:rPr lang="en-US" dirty="0">
                <a:latin typeface="Arial" panose="020B0604020202020204" pitchFamily="34" charset="0"/>
                <a:ea typeface="ＭＳ Ｐゴシック" pitchFamily="34" charset="-128"/>
                <a:cs typeface="Arial" panose="020B0604020202020204" pitchFamily="34" charset="0"/>
              </a:rPr>
              <a:t> POC Kevin Clover, National FAASTeam Program Manager (Operations), Office 562-888-2020.</a:t>
            </a:r>
            <a:endParaRPr lang="en-US" b="1" dirty="0">
              <a:latin typeface="Arial" panose="020B0604020202020204" pitchFamily="34" charset="0"/>
              <a:ea typeface="ＭＳ Ｐゴシック" pitchFamily="34" charset="-128"/>
              <a:cs typeface="Arial" panose="020B0604020202020204" pitchFamily="34" charset="0"/>
            </a:endParaRPr>
          </a:p>
          <a:p>
            <a:pPr eaLnBrk="1" hangingPunct="1"/>
            <a:endParaRPr lang="en-US" b="1" i="1" dirty="0">
              <a:latin typeface="Times New Roman" pitchFamily="18" charset="0"/>
              <a:ea typeface="ＭＳ Ｐゴシック" pitchFamily="34" charset="-128"/>
            </a:endParaRPr>
          </a:p>
          <a:p>
            <a:pPr eaLnBrk="1" hangingPunct="1"/>
            <a:r>
              <a:rPr lang="en-US" b="1" i="0" dirty="0">
                <a:latin typeface="Times New Roman" pitchFamily="18" charset="0"/>
                <a:ea typeface="ＭＳ Ｐゴシック" pitchFamily="34" charset="-128"/>
              </a:rPr>
              <a:t>Presentation note:  </a:t>
            </a:r>
            <a:r>
              <a:rPr lang="en-US" b="0" i="1" dirty="0">
                <a:latin typeface="Times New Roman" pitchFamily="18" charset="0"/>
                <a:ea typeface="ＭＳ Ｐゴシック" pitchFamily="34" charset="-128"/>
              </a:rPr>
              <a:t>This is the title slide for </a:t>
            </a:r>
            <a:r>
              <a:rPr lang="en-US" b="1" i="1" dirty="0">
                <a:latin typeface="Times New Roman" pitchFamily="18" charset="0"/>
                <a:ea typeface="ＭＳ Ｐゴシック" pitchFamily="34" charset="-128"/>
              </a:rPr>
              <a:t>FY2025 Topic of the Month – January– </a:t>
            </a:r>
            <a:r>
              <a:rPr lang="en-US" b="1" i="1">
                <a:latin typeface="Times New Roman" pitchFamily="18" charset="0"/>
                <a:ea typeface="ＭＳ Ｐゴシック" pitchFamily="34" charset="-128"/>
              </a:rPr>
              <a:t>Safety Culture</a:t>
            </a:r>
            <a:endParaRPr lang="en-US" b="1" i="1" dirty="0">
              <a:latin typeface="Times New Roman" pitchFamily="18" charset="0"/>
              <a:ea typeface="ＭＳ Ｐゴシック" pitchFamily="34" charset="-128"/>
            </a:endParaRPr>
          </a:p>
          <a:p>
            <a:pPr eaLnBrk="1" hangingPunct="1"/>
            <a:endParaRPr lang="en-US" b="1" i="0" dirty="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a:latin typeface="Times New Roman" pitchFamily="18" charset="0"/>
                <a:ea typeface="ＭＳ Ｐゴシック" pitchFamily="34" charset="-128"/>
              </a:rPr>
              <a:t>Script</a:t>
            </a:r>
            <a:r>
              <a:rPr lang="en-US" b="1" i="0" baseline="0" dirty="0">
                <a:latin typeface="Times New Roman" pitchFamily="18" charset="0"/>
                <a:ea typeface="ＭＳ Ｐゴシック" pitchFamily="34" charset="-128"/>
              </a:rPr>
              <a:t> -  </a:t>
            </a:r>
            <a:r>
              <a:rPr lang="en-US" i="0" dirty="0">
                <a:latin typeface="Times New Roman" pitchFamily="18" charset="0"/>
                <a:ea typeface="ＭＳ Ｐゴシック" pitchFamily="34" charset="-128"/>
              </a:rPr>
              <a:t>We have included a script of suggested dialog with most slides.  The</a:t>
            </a:r>
            <a:r>
              <a:rPr lang="en-US" i="0" baseline="0" dirty="0">
                <a:latin typeface="Times New Roman" pitchFamily="18" charset="0"/>
                <a:ea typeface="ＭＳ Ｐゴシック" pitchFamily="34" charset="-128"/>
              </a:rPr>
              <a:t> script will always appear in a </a:t>
            </a:r>
            <a:r>
              <a:rPr lang="en-US" b="1" i="0" baseline="0" dirty="0">
                <a:latin typeface="Times New Roman" pitchFamily="18" charset="0"/>
                <a:ea typeface="ＭＳ Ｐゴシック" pitchFamily="34" charset="-128"/>
              </a:rPr>
              <a:t>non-italic font</a:t>
            </a:r>
            <a:r>
              <a:rPr lang="en-US" i="0" baseline="0" dirty="0">
                <a:latin typeface="Times New Roman" pitchFamily="18" charset="0"/>
                <a:ea typeface="ＭＳ Ｐゴシック" pitchFamily="34" charset="-128"/>
              </a:rPr>
              <a:t>. </a:t>
            </a:r>
            <a:r>
              <a:rPr lang="en-US" i="0" dirty="0">
                <a:latin typeface="Times New Roman" pitchFamily="18" charset="0"/>
                <a:ea typeface="ＭＳ Ｐゴシック" pitchFamily="34" charset="-128"/>
              </a:rPr>
              <a:t> Presenters may read the script or modify it to suit their own presentation style.  See template slides 3 and 4  for examples of a slides with script.</a:t>
            </a:r>
          </a:p>
          <a:p>
            <a:pPr eaLnBrk="1" hangingPunct="1"/>
            <a:endParaRPr lang="en-US" dirty="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a:latin typeface="Times New Roman" pitchFamily="18" charset="0"/>
                <a:ea typeface="ＭＳ Ｐゴシック" pitchFamily="34" charset="-128"/>
              </a:rPr>
              <a:t>Presentation Instructions - </a:t>
            </a:r>
            <a:r>
              <a:rPr lang="en-US" i="1" dirty="0">
                <a:latin typeface="Times New Roman" pitchFamily="18" charset="0"/>
                <a:ea typeface="ＭＳ Ｐゴシック" pitchFamily="34" charset="-128"/>
              </a:rPr>
              <a:t>(stage direction and  presentation suggestions) will be preceded by a  </a:t>
            </a:r>
            <a:r>
              <a:rPr lang="en-US" b="1" dirty="0">
                <a:latin typeface="Times New Roman" pitchFamily="18" charset="0"/>
                <a:ea typeface="ＭＳ Ｐゴシック" pitchFamily="34" charset="-128"/>
              </a:rPr>
              <a:t>Bold header:</a:t>
            </a:r>
            <a:r>
              <a:rPr lang="en-US" b="1" baseline="0" dirty="0">
                <a:latin typeface="Times New Roman" pitchFamily="18" charset="0"/>
                <a:ea typeface="ＭＳ Ｐゴシック" pitchFamily="34" charset="-128"/>
              </a:rPr>
              <a:t> </a:t>
            </a:r>
            <a:r>
              <a:rPr lang="en-US" i="1" dirty="0">
                <a:latin typeface="Times New Roman" pitchFamily="18" charset="0"/>
                <a:ea typeface="ＭＳ Ｐゴシック" pitchFamily="34" charset="-128"/>
              </a:rPr>
              <a:t>the instructions themselves will be in </a:t>
            </a:r>
            <a:r>
              <a:rPr lang="en-US" b="1" i="1" dirty="0">
                <a:latin typeface="Times New Roman" pitchFamily="18" charset="0"/>
                <a:ea typeface="ＭＳ Ｐゴシック" pitchFamily="34" charset="-128"/>
              </a:rPr>
              <a:t>Italic fonts</a:t>
            </a:r>
            <a:r>
              <a:rPr lang="en-US" i="1" dirty="0">
                <a:latin typeface="Times New Roman" pitchFamily="18" charset="0"/>
                <a:ea typeface="ＭＳ Ｐゴシック" pitchFamily="34" charset="-128"/>
              </a:rPr>
              <a:t>.  See slides 2 </a:t>
            </a:r>
            <a:r>
              <a:rPr lang="en-US" i="1" baseline="0" dirty="0">
                <a:latin typeface="Times New Roman" pitchFamily="18" charset="0"/>
                <a:ea typeface="ＭＳ Ｐゴシック" pitchFamily="34" charset="-128"/>
              </a:rPr>
              <a:t>for an example of slides with Presentation Instructions only.</a:t>
            </a:r>
            <a:endParaRPr lang="en-US" i="1" dirty="0">
              <a:latin typeface="Times New Roman" pitchFamily="18" charset="0"/>
              <a:ea typeface="ＭＳ Ｐゴシック" pitchFamily="34" charset="-128"/>
            </a:endParaRPr>
          </a:p>
          <a:p>
            <a:pPr eaLnBrk="1" hangingPunct="1"/>
            <a:endParaRPr lang="en-US" i="1" dirty="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a:latin typeface="Times New Roman" pitchFamily="18" charset="0"/>
                <a:ea typeface="ＭＳ Ｐゴシック" pitchFamily="34" charset="-128"/>
              </a:rPr>
              <a:t>Program control instructions</a:t>
            </a:r>
            <a:r>
              <a:rPr lang="en-US" b="1" i="0" baseline="0" dirty="0">
                <a:latin typeface="Times New Roman" pitchFamily="18" charset="0"/>
                <a:ea typeface="ＭＳ Ｐゴシック" pitchFamily="34" charset="-128"/>
              </a:rPr>
              <a:t> -</a:t>
            </a:r>
            <a:r>
              <a:rPr lang="en-US" b="1" i="0" dirty="0">
                <a:latin typeface="Times New Roman" pitchFamily="18" charset="0"/>
                <a:ea typeface="ＭＳ Ｐゴシック" pitchFamily="34" charset="-128"/>
              </a:rPr>
              <a:t> </a:t>
            </a:r>
            <a:r>
              <a:rPr lang="en-US" i="1" dirty="0">
                <a:latin typeface="Times New Roman" pitchFamily="18" charset="0"/>
                <a:ea typeface="ＭＳ Ｐゴシック" pitchFamily="34" charset="-128"/>
              </a:rPr>
              <a:t>will be in bold fonts and look like this:  </a:t>
            </a:r>
            <a:r>
              <a:rPr lang="en-US" b="1" dirty="0">
                <a:latin typeface="Times New Roman" pitchFamily="18" charset="0"/>
                <a:ea typeface="ＭＳ Ｐゴシック" pitchFamily="34" charset="-128"/>
              </a:rPr>
              <a:t>(Click) </a:t>
            </a:r>
            <a:r>
              <a:rPr lang="en-US" i="1" dirty="0">
                <a:latin typeface="Times New Roman" pitchFamily="18" charset="0"/>
                <a:ea typeface="ＭＳ Ｐゴシック" pitchFamily="34" charset="-128"/>
              </a:rPr>
              <a:t>for building information within a slide;  or this:  </a:t>
            </a:r>
            <a:r>
              <a:rPr lang="en-US" b="1" dirty="0">
                <a:latin typeface="Times New Roman" pitchFamily="18" charset="0"/>
                <a:ea typeface="ＭＳ Ｐゴシック" pitchFamily="34" charset="-128"/>
              </a:rPr>
              <a:t>(Next Slide) </a:t>
            </a:r>
            <a:r>
              <a:rPr lang="en-US" i="1" dirty="0">
                <a:latin typeface="Times New Roman" pitchFamily="18" charset="0"/>
                <a:ea typeface="ＭＳ Ｐゴシック" pitchFamily="34" charset="-128"/>
              </a:rPr>
              <a:t>for slide advance.</a:t>
            </a:r>
          </a:p>
          <a:p>
            <a:pPr marL="171450" indent="-171450" eaLnBrk="1" hangingPunct="1">
              <a:buFont typeface="Arial" panose="020B0604020202020204" pitchFamily="34" charset="0"/>
              <a:buChar char="•"/>
            </a:pPr>
            <a:endParaRPr lang="en-US" b="1" i="1" dirty="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a:latin typeface="Times New Roman" pitchFamily="18" charset="0"/>
                <a:ea typeface="ＭＳ Ｐゴシック" pitchFamily="34" charset="-128"/>
              </a:rPr>
              <a:t>Background</a:t>
            </a:r>
            <a:r>
              <a:rPr lang="en-US" b="1" i="0" baseline="0" dirty="0">
                <a:latin typeface="Times New Roman" pitchFamily="18" charset="0"/>
                <a:ea typeface="ＭＳ Ｐゴシック" pitchFamily="34" charset="-128"/>
              </a:rPr>
              <a:t> information - </a:t>
            </a:r>
            <a:r>
              <a:rPr lang="en-US" i="1" dirty="0">
                <a:latin typeface="Times New Roman" pitchFamily="18" charset="0"/>
                <a:ea typeface="ＭＳ Ｐゴシック" pitchFamily="34" charset="-128"/>
              </a:rPr>
              <a:t>Some slides may contain background information that supports the concepts presented in the program.  </a:t>
            </a:r>
            <a:br>
              <a:rPr lang="en-US" i="1" dirty="0">
                <a:latin typeface="Times New Roman" pitchFamily="18" charset="0"/>
                <a:ea typeface="ＭＳ Ｐゴシック" pitchFamily="34" charset="-128"/>
              </a:rPr>
            </a:br>
            <a:r>
              <a:rPr lang="en-US" i="1" dirty="0">
                <a:latin typeface="Times New Roman" pitchFamily="18" charset="0"/>
                <a:ea typeface="ＭＳ Ｐゴシック" pitchFamily="34" charset="-128"/>
              </a:rPr>
              <a:t>Background information will always appear last and will be preceded by a bold  </a:t>
            </a:r>
            <a:r>
              <a:rPr lang="en-US" b="1" dirty="0">
                <a:latin typeface="Times New Roman" pitchFamily="18" charset="0"/>
                <a:ea typeface="ＭＳ Ｐゴシック" pitchFamily="34" charset="-128"/>
              </a:rPr>
              <a:t>Background: </a:t>
            </a:r>
            <a:r>
              <a:rPr lang="en-US" i="1" dirty="0">
                <a:latin typeface="Times New Roman" pitchFamily="18" charset="0"/>
                <a:ea typeface="ＭＳ Ｐゴシック" pitchFamily="34" charset="-128"/>
              </a:rPr>
              <a:t>identification.</a:t>
            </a:r>
          </a:p>
          <a:p>
            <a:pPr eaLnBrk="1" hangingPunct="1"/>
            <a:endParaRPr lang="en-US" dirty="0">
              <a:latin typeface="Times New Roman" pitchFamily="18" charset="0"/>
              <a:ea typeface="ＭＳ Ｐゴシック" pitchFamily="34" charset="-128"/>
            </a:endParaRPr>
          </a:p>
          <a:p>
            <a:pPr eaLnBrk="1" hangingPunct="1"/>
            <a:r>
              <a:rPr lang="en-US" i="1" dirty="0">
                <a:latin typeface="Times New Roman" pitchFamily="18" charset="0"/>
                <a:ea typeface="ＭＳ Ｐゴシック" pitchFamily="34" charset="-128"/>
              </a:rPr>
              <a:t>The production team hope you and your audience will enjoy the show.   Break a leg!  </a:t>
            </a:r>
          </a:p>
          <a:p>
            <a:pPr eaLnBrk="1" hangingPunct="1"/>
            <a:endParaRPr lang="en-US" i="1" dirty="0">
              <a:latin typeface="Times New Roman" pitchFamily="18" charset="0"/>
              <a:ea typeface="ＭＳ Ｐゴシック" pitchFamily="34" charset="-128"/>
            </a:endParaRPr>
          </a:p>
          <a:p>
            <a:pPr eaLnBrk="1" hangingPunct="1"/>
            <a:r>
              <a:rPr lang="en-US" i="1" dirty="0">
                <a:latin typeface="Times New Roman" pitchFamily="18" charset="0"/>
                <a:ea typeface="ＭＳ Ｐゴシック" pitchFamily="34" charset="-128"/>
              </a:rPr>
              <a:t> </a:t>
            </a:r>
            <a:r>
              <a:rPr lang="en-US" b="1" dirty="0">
                <a:latin typeface="Times New Roman" pitchFamily="18" charset="0"/>
                <a:ea typeface="ＭＳ Ｐゴシック" pitchFamily="34" charset="-128"/>
              </a:rPr>
              <a:t>(Next Slide) </a:t>
            </a:r>
            <a:endParaRPr lang="en-US" i="1" dirty="0">
              <a:latin typeface="Times New Roman" pitchFamily="18" charset="0"/>
              <a:ea typeface="ＭＳ Ｐゴシック" pitchFamily="34" charset="-128"/>
            </a:endParaRPr>
          </a:p>
        </p:txBody>
      </p:sp>
    </p:spTree>
    <p:extLst>
      <p:ext uri="{BB962C8B-B14F-4D97-AF65-F5344CB8AC3E}">
        <p14:creationId xmlns:p14="http://schemas.microsoft.com/office/powerpoint/2010/main" val="2085681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where human factors knowledge and experience have made a great difference.  Reporting cultures reward rather than punish the reporting of errors.  They know that’s the most effective way to improve their processes and procedures. </a:t>
            </a:r>
          </a:p>
          <a:p>
            <a:endParaRPr lang="en-US" dirty="0"/>
          </a:p>
          <a:p>
            <a:r>
              <a:rPr lang="en-US" dirty="0"/>
              <a:t>Similarly, Reporting Culture Pilots don’t hesitate to report and discuss their errors.  They seek guidance and coaching from their peers and from flight instructors in order to improve their performance.</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(Next Slide)</a:t>
            </a:r>
          </a:p>
          <a:p>
            <a:endParaRPr lang="en-US"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10</a:t>
            </a:fld>
            <a:endParaRPr lang="en-US"/>
          </a:p>
        </p:txBody>
      </p:sp>
    </p:spTree>
    <p:extLst>
      <p:ext uri="{BB962C8B-B14F-4D97-AF65-F5344CB8AC3E}">
        <p14:creationId xmlns:p14="http://schemas.microsoft.com/office/powerpoint/2010/main" val="3850112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Just Cultures foster trust by encouraging and rewarding disclosure of operational errors.  Their members expect to be held accountable for their actions and they know intentional violation of rules, policies, and procedures will result in consequences.</a:t>
            </a:r>
          </a:p>
          <a:p>
            <a:endParaRPr lang="en-US" dirty="0"/>
          </a:p>
          <a:p>
            <a:r>
              <a:rPr lang="en-US" dirty="0"/>
              <a:t>Just Culture Pilots accept the responsibility to disclose errors.  They expect to be held accountable for their actions and to be treated fairly.</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11</a:t>
            </a:fld>
            <a:endParaRPr lang="en-US"/>
          </a:p>
        </p:txBody>
      </p:sp>
    </p:spTree>
    <p:extLst>
      <p:ext uri="{BB962C8B-B14F-4D97-AF65-F5344CB8AC3E}">
        <p14:creationId xmlns:p14="http://schemas.microsoft.com/office/powerpoint/2010/main" val="1907548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5 elements boil down to this:  “A great safety culture is when people continue to work (and fly) safely and do the right things – even when no one is watching.”</a:t>
            </a:r>
          </a:p>
          <a:p>
            <a:endParaRPr lang="en-US" dirty="0"/>
          </a:p>
          <a:p>
            <a:r>
              <a:rPr lang="en-US" b="1"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12</a:t>
            </a:fld>
            <a:endParaRPr lang="en-US"/>
          </a:p>
        </p:txBody>
      </p:sp>
    </p:spTree>
    <p:extLst>
      <p:ext uri="{BB962C8B-B14F-4D97-AF65-F5344CB8AC3E}">
        <p14:creationId xmlns:p14="http://schemas.microsoft.com/office/powerpoint/2010/main" val="3567141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much more to know about safety culture.  If you’d like to learn more, check out our FAASTeam series of online Human Factors for Pilots courses on FAASafety.gov.  Navigate to the URL or scan the QR code on screen for a FAASTeam Human Factors course catalog that features direct links to each of the courses.  </a:t>
            </a:r>
          </a:p>
          <a:p>
            <a:endParaRPr lang="en-US" baseline="0" dirty="0"/>
          </a:p>
          <a:p>
            <a:r>
              <a:rPr lang="en-US" b="1" baseline="0" dirty="0"/>
              <a:t>Presentation note:  </a:t>
            </a:r>
            <a:r>
              <a:rPr lang="en-US" b="0" i="1" baseline="0" dirty="0"/>
              <a:t>Allow time for audience to copy URL or scan QR code.  Then advance to:</a:t>
            </a:r>
            <a:endParaRPr lang="en-US" b="1" baseline="0" dirty="0"/>
          </a:p>
          <a:p>
            <a:endParaRPr lang="en-US" baseline="0" dirty="0"/>
          </a:p>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13</a:t>
            </a:fld>
            <a:endParaRPr lang="en-US" dirty="0"/>
          </a:p>
        </p:txBody>
      </p:sp>
    </p:spTree>
    <p:extLst>
      <p:ext uri="{BB962C8B-B14F-4D97-AF65-F5344CB8AC3E}">
        <p14:creationId xmlns:p14="http://schemas.microsoft.com/office/powerpoint/2010/main" val="628753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Safety Management Systems are a</a:t>
            </a:r>
            <a:r>
              <a:rPr lang="en-US" baseline="0" dirty="0"/>
              <a:t> set of policies and processes that can increase the safety and efficiency of any flight operation.  And FAA is bringing SMS to General Aviation.  You may have heard of SMS but thought it was only for large organizations but actually, SMS can be scaled to fit any operation large or small.</a:t>
            </a:r>
          </a:p>
          <a:p>
            <a:endParaRPr lang="en-US" baseline="0" dirty="0"/>
          </a:p>
          <a:p>
            <a:r>
              <a:rPr lang="en-US" baseline="0" dirty="0"/>
              <a:t>There are 4 major components to a Safety Management System </a:t>
            </a:r>
            <a:r>
              <a:rPr lang="en-US" b="1" baseline="0" dirty="0"/>
              <a:t>(Click)</a:t>
            </a:r>
          </a:p>
          <a:p>
            <a:endParaRPr lang="en-US" b="1"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a:t>Safety Policy – a documented commitment to safety that runs from the head of an organization to its newest member. </a:t>
            </a:r>
            <a:r>
              <a:rPr lang="en-US" b="1" baseline="0" dirty="0"/>
              <a:t>(Click)</a:t>
            </a:r>
          </a:p>
          <a:p>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Safety Risk Management – a process that identifies</a:t>
            </a:r>
            <a:r>
              <a:rPr lang="en-US" b="0" baseline="0" dirty="0"/>
              <a:t> hazards within an operation, determines to what extent an identified hazard may impact flight safety, and controls the risk of occurrence to an acceptable level. </a:t>
            </a:r>
            <a:r>
              <a:rPr lang="en-US" b="1" baseline="0" dirty="0"/>
              <a:t>(Click)</a:t>
            </a:r>
            <a:endParaRPr lang="en-US" b="0" baseline="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a:t>Safety Assurance – By collecting and analyzing information derived from safety performance data Safety Assurance ensures the performance and effectiveness of Safety Risk Controls. </a:t>
            </a:r>
            <a:r>
              <a:rPr lang="en-US" b="1" baseline="0" dirty="0"/>
              <a:t>(Click)</a:t>
            </a:r>
          </a:p>
          <a:p>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Safety</a:t>
            </a:r>
            <a:r>
              <a:rPr lang="en-US" b="0" baseline="0" dirty="0"/>
              <a:t> Promotion communicates safety information and commitment throughout the organization. </a:t>
            </a:r>
            <a:r>
              <a:rPr lang="en-US" b="1" baseline="0" dirty="0"/>
              <a:t>(Click)</a:t>
            </a:r>
          </a:p>
          <a:p>
            <a:endParaRPr lang="en-US" b="0" dirty="0"/>
          </a:p>
          <a:p>
            <a:r>
              <a:rPr lang="en-US" b="0" dirty="0"/>
              <a:t>You can find more information about Safety Management Systems at the URL on the Screen.</a:t>
            </a:r>
          </a:p>
          <a:p>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a:t>(Next Slide)</a:t>
            </a:r>
          </a:p>
          <a:p>
            <a:endParaRPr lang="en-US" b="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14</a:t>
            </a:fld>
            <a:endParaRPr lang="en-US" dirty="0"/>
          </a:p>
        </p:txBody>
      </p:sp>
    </p:spTree>
    <p:extLst>
      <p:ext uri="{BB962C8B-B14F-4D97-AF65-F5344CB8AC3E}">
        <p14:creationId xmlns:p14="http://schemas.microsoft.com/office/powerpoint/2010/main" val="1094248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on Safety Risk</a:t>
            </a:r>
            <a:r>
              <a:rPr lang="en-US" baseline="0" dirty="0"/>
              <a:t> Management, we recommend </a:t>
            </a:r>
            <a:r>
              <a:rPr lang="en-US" dirty="0"/>
              <a:t>FAA’s Risk Management Handbook. It’s a great addition to every pilot’s library.</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a:t>Presentation note:  </a:t>
            </a:r>
            <a:r>
              <a:rPr lang="en-US" b="0" i="1" baseline="0" dirty="0"/>
              <a:t>Allow time for audience to copy URL or scan QR code.  Then advance to:</a:t>
            </a:r>
            <a:endParaRPr lang="en-US" dirty="0"/>
          </a:p>
          <a:p>
            <a:endParaRPr lang="en-US" dirty="0"/>
          </a:p>
          <a:p>
            <a:r>
              <a:rPr lang="en-US" b="1"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15</a:t>
            </a:fld>
            <a:endParaRPr lang="en-US"/>
          </a:p>
        </p:txBody>
      </p:sp>
    </p:spTree>
    <p:extLst>
      <p:ext uri="{BB962C8B-B14F-4D97-AF65-F5344CB8AC3E}">
        <p14:creationId xmlns:p14="http://schemas.microsoft.com/office/powerpoint/2010/main" val="3217530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itchFamily="18" charset="0"/>
                <a:ea typeface="ＭＳ Ｐゴシック" pitchFamily="34" charset="-128"/>
              </a:rPr>
              <a:t>Presentation Note:   </a:t>
            </a:r>
            <a:r>
              <a:rPr lang="en-US" i="1" dirty="0">
                <a:latin typeface="Times New Roman" pitchFamily="18" charset="0"/>
                <a:ea typeface="ＭＳ Ｐゴシック" pitchFamily="34" charset="-128"/>
              </a:rPr>
              <a:t>You may wish to provide your contact information and main FSDO phone number here. </a:t>
            </a:r>
            <a:r>
              <a:rPr lang="en-US" sz="1200" i="1" kern="1200" dirty="0">
                <a:solidFill>
                  <a:schemeClr val="tx1"/>
                </a:solidFill>
                <a:effectLst/>
                <a:latin typeface="Times New Roman" pitchFamily="18" charset="0"/>
                <a:ea typeface="+mn-ea"/>
                <a:cs typeface="+mn-cs"/>
              </a:rPr>
              <a:t>You can also add </a:t>
            </a:r>
            <a:r>
              <a:rPr lang="en-US" sz="1200" b="1" i="1" kern="1200" dirty="0">
                <a:solidFill>
                  <a:schemeClr val="tx1"/>
                </a:solidFill>
                <a:effectLst/>
                <a:latin typeface="Times New Roman" pitchFamily="18" charset="0"/>
                <a:ea typeface="+mn-ea"/>
                <a:cs typeface="+mn-cs"/>
              </a:rPr>
              <a:t>WINGSPro</a:t>
            </a:r>
            <a:r>
              <a:rPr lang="en-US" sz="1200" kern="1200" dirty="0">
                <a:solidFill>
                  <a:schemeClr val="tx1"/>
                </a:solidFill>
                <a:effectLst/>
                <a:latin typeface="Times New Roman" pitchFamily="18" charset="0"/>
                <a:ea typeface="+mn-ea"/>
                <a:cs typeface="+mn-cs"/>
              </a:rPr>
              <a:t> contact information.</a:t>
            </a:r>
            <a:r>
              <a:rPr lang="en-US" sz="1200" b="1" kern="1200" dirty="0">
                <a:solidFill>
                  <a:schemeClr val="tx1"/>
                </a:solidFill>
                <a:effectLst/>
                <a:latin typeface="Times New Roman" pitchFamily="18" charset="0"/>
                <a:ea typeface="+mn-ea"/>
                <a:cs typeface="+mn-cs"/>
              </a:rPr>
              <a:t> </a:t>
            </a:r>
          </a:p>
          <a:p>
            <a:endParaRPr lang="en-US" sz="1200" b="1" i="1" kern="1200" dirty="0">
              <a:solidFill>
                <a:schemeClr val="tx1"/>
              </a:solidFill>
              <a:effectLst/>
              <a:latin typeface="Times New Roman" pitchFamily="18" charset="0"/>
              <a:ea typeface="+mn-ea"/>
              <a:cs typeface="+mn-cs"/>
            </a:endParaRPr>
          </a:p>
          <a:p>
            <a:r>
              <a:rPr lang="en-US" i="1" dirty="0">
                <a:latin typeface="Times New Roman" pitchFamily="18" charset="0"/>
                <a:ea typeface="ＭＳ Ｐゴシック" pitchFamily="34" charset="-128"/>
              </a:rPr>
              <a:t>Modify with your information or leave blank.   </a:t>
            </a:r>
          </a:p>
          <a:p>
            <a:endParaRPr lang="en-US" b="1" i="1"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16</a:t>
            </a:fld>
            <a:endParaRPr lang="en-US"/>
          </a:p>
        </p:txBody>
      </p:sp>
    </p:spTree>
    <p:extLst>
      <p:ext uri="{BB962C8B-B14F-4D97-AF65-F5344CB8AC3E}">
        <p14:creationId xmlns:p14="http://schemas.microsoft.com/office/powerpoint/2010/main" val="2573058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presence here attests to your commitment to safe flight operations.  You are all members in good standing of our safety community, and we applaud your dedication to and passion for excellence and safety.</a:t>
            </a:r>
          </a:p>
          <a:p>
            <a:endParaRPr lang="en-US" dirty="0"/>
          </a:p>
          <a:p>
            <a:r>
              <a:rPr lang="en-US" b="1"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17</a:t>
            </a:fld>
            <a:endParaRPr lang="en-US"/>
          </a:p>
        </p:txBody>
      </p:sp>
    </p:spTree>
    <p:extLst>
      <p:ext uri="{BB962C8B-B14F-4D97-AF65-F5344CB8AC3E}">
        <p14:creationId xmlns:p14="http://schemas.microsoft.com/office/powerpoint/2010/main" val="1756234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attending!</a:t>
            </a:r>
            <a:endParaRPr lang="en-US" b="0" i="0" dirty="0">
              <a:solidFill>
                <a:srgbClr val="000000"/>
              </a:solidFill>
              <a:effectLst/>
              <a:latin typeface="var(--font-family-body)"/>
            </a:endParaRPr>
          </a:p>
          <a:p>
            <a:pPr algn="l" fontAlgn="base">
              <a:buFont typeface="Arial" panose="020B0604020202020204" pitchFamily="34" charset="0"/>
              <a:buChar char="•"/>
            </a:pPr>
            <a:endParaRPr lang="en-US" b="0" i="0" dirty="0">
              <a:solidFill>
                <a:srgbClr val="000000"/>
              </a:solidFill>
              <a:effectLst/>
              <a:latin typeface="var(--font-family-body)"/>
            </a:endParaRPr>
          </a:p>
          <a:p>
            <a:pPr algn="l" fontAlgn="base">
              <a:buFont typeface="Arial" panose="020B0604020202020204" pitchFamily="34" charset="0"/>
              <a:buNone/>
            </a:pPr>
            <a:r>
              <a:rPr lang="en-US" b="1" i="0" dirty="0">
                <a:solidFill>
                  <a:srgbClr val="000000"/>
                </a:solidFill>
                <a:effectLst/>
                <a:latin typeface="var(--font-family-body)"/>
              </a:rPr>
              <a:t>(Next Slide)</a:t>
            </a:r>
          </a:p>
          <a:p>
            <a:endParaRPr lang="en-US"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18</a:t>
            </a:fld>
            <a:endParaRPr lang="en-US"/>
          </a:p>
        </p:txBody>
      </p:sp>
    </p:spTree>
    <p:extLst>
      <p:ext uri="{BB962C8B-B14F-4D97-AF65-F5344CB8AC3E}">
        <p14:creationId xmlns:p14="http://schemas.microsoft.com/office/powerpoint/2010/main" val="1554483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19</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r>
              <a:rPr lang="en-US" i="1" dirty="0">
                <a:latin typeface="Times New Roman" pitchFamily="18" charset="0"/>
                <a:ea typeface="ＭＳ Ｐゴシック" pitchFamily="34" charset="-128"/>
              </a:rPr>
              <a:t> </a:t>
            </a:r>
            <a:r>
              <a:rPr lang="en-US" b="1" dirty="0">
                <a:latin typeface="Times New Roman" pitchFamily="18" charset="0"/>
                <a:ea typeface="ＭＳ Ｐゴシック" pitchFamily="34" charset="-128"/>
              </a:rPr>
              <a:t>(The End) </a:t>
            </a:r>
            <a:endParaRPr lang="en-US" i="1" dirty="0">
              <a:latin typeface="Times New Roman" pitchFamily="18" charset="0"/>
              <a:ea typeface="ＭＳ Ｐゴシック" pitchFamily="34" charset="-128"/>
            </a:endParaRPr>
          </a:p>
        </p:txBody>
      </p:sp>
    </p:spTree>
    <p:extLst>
      <p:ext uri="{BB962C8B-B14F-4D97-AF65-F5344CB8AC3E}">
        <p14:creationId xmlns:p14="http://schemas.microsoft.com/office/powerpoint/2010/main" val="2332334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Times New Roman" pitchFamily="18" charset="0"/>
                <a:ea typeface="+mn-ea"/>
                <a:cs typeface="+mn-cs"/>
              </a:rPr>
              <a:t>Presentation Note: </a:t>
            </a:r>
            <a:r>
              <a:rPr lang="en-US" sz="1200" i="1" kern="1200" dirty="0">
                <a:solidFill>
                  <a:schemeClr val="tx1"/>
                </a:solidFill>
                <a:effectLst/>
                <a:latin typeface="Times New Roman" pitchFamily="18" charset="0"/>
                <a:ea typeface="+mn-ea"/>
                <a:cs typeface="+mn-cs"/>
              </a:rPr>
              <a:t>Here’s where you can discuss venue logistics, acknowledge sponsors, and deliver other information you want your audience to know in the beginning.  </a:t>
            </a:r>
            <a:endParaRPr lang="en-US" sz="1200" kern="1200" dirty="0">
              <a:solidFill>
                <a:schemeClr val="tx1"/>
              </a:solidFill>
              <a:effectLst/>
              <a:latin typeface="Times New Roman" pitchFamily="18" charset="0"/>
              <a:ea typeface="+mn-ea"/>
              <a:cs typeface="+mn-cs"/>
            </a:endParaRPr>
          </a:p>
          <a:p>
            <a:r>
              <a:rPr lang="en-US" sz="1200" i="1" kern="1200" dirty="0">
                <a:solidFill>
                  <a:schemeClr val="tx1"/>
                </a:solidFill>
                <a:effectLst/>
                <a:latin typeface="Times New Roman" pitchFamily="18" charset="0"/>
                <a:ea typeface="+mn-ea"/>
                <a:cs typeface="+mn-cs"/>
              </a:rPr>
              <a:t>You can add slides after this one to fit your situation.</a:t>
            </a:r>
            <a:endParaRPr lang="en-US" sz="1200" kern="1200" dirty="0">
              <a:solidFill>
                <a:schemeClr val="tx1"/>
              </a:solidFill>
              <a:effectLst/>
              <a:latin typeface="Times New Roman" pitchFamily="18" charset="0"/>
              <a:ea typeface="+mn-ea"/>
              <a:cs typeface="+mn-cs"/>
            </a:endParaRPr>
          </a:p>
          <a:p>
            <a:endParaRPr lang="en-US" dirty="0"/>
          </a:p>
          <a:p>
            <a:r>
              <a:rPr lang="en-US" b="1" dirty="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a:t>
            </a:fld>
            <a:endParaRPr lang="en-US"/>
          </a:p>
        </p:txBody>
      </p:sp>
    </p:spTree>
    <p:extLst>
      <p:ext uri="{BB962C8B-B14F-4D97-AF65-F5344CB8AC3E}">
        <p14:creationId xmlns:p14="http://schemas.microsoft.com/office/powerpoint/2010/main" val="2748732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31788" y="696913"/>
            <a:ext cx="6197600" cy="34861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ea typeface="ＭＳ Ｐゴシック" pitchFamily="34" charset="-128"/>
              </a:rPr>
              <a:t>In this presentation we’ll talk a little bit about recent GAJSC</a:t>
            </a:r>
            <a:r>
              <a:rPr lang="en-US" baseline="0" dirty="0">
                <a:latin typeface="Times New Roman" pitchFamily="18" charset="0"/>
                <a:ea typeface="ＭＳ Ｐゴシック" pitchFamily="34" charset="-128"/>
              </a:rPr>
              <a:t> Safety Enhancements and </a:t>
            </a:r>
            <a:r>
              <a:rPr lang="en-US" dirty="0">
                <a:latin typeface="Times New Roman" pitchFamily="18" charset="0"/>
                <a:ea typeface="ＭＳ Ｐゴシック" pitchFamily="34" charset="-128"/>
              </a:rPr>
              <a:t>FAA Safety </a:t>
            </a:r>
            <a:r>
              <a:rPr lang="en-US" baseline="0" dirty="0">
                <a:latin typeface="Times New Roman" pitchFamily="18" charset="0"/>
                <a:ea typeface="ＭＳ Ｐゴシック" pitchFamily="34" charset="-128"/>
              </a:rPr>
              <a:t>Recommendations with respect to positive safety cultures.</a:t>
            </a:r>
          </a:p>
          <a:p>
            <a:endParaRPr lang="en-US" baseline="0" dirty="0">
              <a:latin typeface="Times New Roman" pitchFamily="18" charset="0"/>
              <a:ea typeface="ＭＳ Ｐゴシック" pitchFamily="34" charset="-128"/>
            </a:endParaRPr>
          </a:p>
          <a:p>
            <a:pPr marL="0" marR="0">
              <a:spcBef>
                <a:spcPts val="0"/>
              </a:spcBef>
              <a:spcAft>
                <a:spcPts val="0"/>
              </a:spcAft>
            </a:pPr>
            <a:r>
              <a:rPr lang="en-US" sz="1800" dirty="0">
                <a:effectLst/>
                <a:latin typeface="Arial" panose="020B0604020202020204" pitchFamily="34" charset="0"/>
                <a:ea typeface="MS Mincho" panose="02020609040205080304" pitchFamily="49" charset="-128"/>
                <a:cs typeface="Times New Roman" panose="02020603050405020304" pitchFamily="18" charset="0"/>
              </a:rPr>
              <a:t>Let’s begin with a definition of </a:t>
            </a:r>
            <a:r>
              <a:rPr lang="en-US" sz="1800" i="1" dirty="0">
                <a:effectLst/>
                <a:latin typeface="Arial" panose="020B0604020202020204" pitchFamily="34" charset="0"/>
                <a:ea typeface="MS Mincho" panose="02020609040205080304" pitchFamily="49" charset="-128"/>
                <a:cs typeface="Times New Roman" panose="02020603050405020304" pitchFamily="18" charset="0"/>
              </a:rPr>
              <a:t>Culture.</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baseline="0"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Presentation Note: </a:t>
            </a:r>
            <a:r>
              <a:rPr lang="en-US" i="1" dirty="0">
                <a:latin typeface="Times New Roman" pitchFamily="18" charset="0"/>
                <a:ea typeface="ＭＳ Ｐゴシック" pitchFamily="34" charset="-128"/>
              </a:rPr>
              <a:t>If you’ll be discussing additional items, add them to this list. </a:t>
            </a:r>
          </a:p>
          <a:p>
            <a:endParaRPr lang="en-US" b="1" i="1"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(Next Slide) </a:t>
            </a:r>
            <a:endParaRPr lang="en-US" i="1" dirty="0">
              <a:latin typeface="Times New Roman" pitchFamily="18" charset="0"/>
              <a:ea typeface="ＭＳ Ｐゴシック"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69961279-8B74-48D4-949D-AA48041EF0A7}" type="slidenum">
              <a:rPr lang="en-US" sz="1200" smtClean="0">
                <a:latin typeface="Times New Roman" pitchFamily="18" charset="0"/>
              </a:rPr>
              <a:pPr eaLnBrk="1" hangingPunct="1"/>
              <a:t>3</a:t>
            </a:fld>
            <a:endParaRPr lang="en-US" sz="1200" dirty="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beliefs, attitudes, norms and values that people within an organization share are described as </a:t>
            </a:r>
            <a:r>
              <a:rPr lang="en-US" b="1" i="1" dirty="0"/>
              <a:t>Organizational Culture. </a:t>
            </a:r>
            <a:r>
              <a:rPr lang="en-US" b="1" i="0" dirty="0"/>
              <a:t>(Click)</a:t>
            </a:r>
          </a:p>
          <a:p>
            <a:endParaRPr lang="en-US" b="1" i="0" dirty="0"/>
          </a:p>
          <a:p>
            <a:r>
              <a:rPr lang="en-US" b="0" i="0" dirty="0"/>
              <a:t>You might describe culture as, “</a:t>
            </a:r>
            <a:r>
              <a:rPr lang="en-US" b="1" i="1" dirty="0"/>
              <a:t>the way we do things around here.</a:t>
            </a:r>
          </a:p>
          <a:p>
            <a:endParaRPr lang="en-US" b="1" i="1" dirty="0"/>
          </a:p>
          <a:p>
            <a:r>
              <a:rPr lang="en-US" b="0" i="0" dirty="0"/>
              <a:t>Safety culture is an essential part of organizational culture.  It affects the way the organization manages safety and therefore, the ultimate effectiveness of its safety management system.</a:t>
            </a:r>
          </a:p>
          <a:p>
            <a:endParaRPr lang="en-US" b="0" i="0" dirty="0"/>
          </a:p>
          <a:p>
            <a:r>
              <a:rPr lang="en-US" b="0" i="0" dirty="0"/>
              <a:t>Culture has a profound influence on individual pilots </a:t>
            </a:r>
            <a:r>
              <a:rPr lang="en-US" b="0" i="0"/>
              <a:t>too but </a:t>
            </a:r>
            <a:r>
              <a:rPr lang="en-US" b="0" i="0" dirty="0"/>
              <a:t>sometimes they don’t see it that way.</a:t>
            </a:r>
          </a:p>
          <a:p>
            <a:endParaRPr lang="en-US" b="0" i="0" dirty="0"/>
          </a:p>
          <a:p>
            <a:r>
              <a:rPr lang="en-US" b="1" i="0" dirty="0"/>
              <a:t>(Next Slide)</a:t>
            </a:r>
          </a:p>
          <a:p>
            <a:endParaRPr lang="en-US" b="0" i="0" dirty="0"/>
          </a:p>
          <a:p>
            <a:r>
              <a:rPr lang="en-US" b="1" i="0"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4</a:t>
            </a:fld>
            <a:endParaRPr lang="en-US"/>
          </a:p>
        </p:txBody>
      </p:sp>
    </p:spTree>
    <p:extLst>
      <p:ext uri="{BB962C8B-B14F-4D97-AF65-F5344CB8AC3E}">
        <p14:creationId xmlns:p14="http://schemas.microsoft.com/office/powerpoint/2010/main" val="1041648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we might not think we’re part of an aviation organization the fact is, </a:t>
            </a:r>
            <a:r>
              <a:rPr lang="en-US" b="1" i="1" dirty="0"/>
              <a:t>we are all subject to cultural influences.  </a:t>
            </a:r>
            <a:r>
              <a:rPr lang="en-US" b="0" i="0" dirty="0"/>
              <a:t>We share values and beliefs with our Flight Instructors, fellow pilots, and aviation mentors.  Likewise, we’re influenced by the values and beliefs of our family, work colleagues, and friends.  All of these influence “the way we do things around here”.  Hopefully, those influences argue for a positive and robust safety culture.</a:t>
            </a:r>
          </a:p>
          <a:p>
            <a:endParaRPr lang="en-US" b="0" i="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t>Many aviation safety culture discussions center on organizational cultures.  So, let’s take a look at the cultural attributes of organizations vs individual pilots.  For that, we’ll go to Dr. </a:t>
            </a:r>
            <a:r>
              <a:rPr lang="en-US" b="0" i="0"/>
              <a:t>James Reason’s work on attributes of effective safety cultures.</a:t>
            </a:r>
          </a:p>
          <a:p>
            <a:endParaRPr lang="en-US" b="0" i="0" dirty="0"/>
          </a:p>
          <a:p>
            <a:r>
              <a:rPr lang="en-US" b="1" i="0" dirty="0"/>
              <a:t>(Next Slide)</a:t>
            </a:r>
            <a:endParaRPr lang="en-US" b="1"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5</a:t>
            </a:fld>
            <a:endParaRPr lang="en-US"/>
          </a:p>
        </p:txBody>
      </p:sp>
    </p:spTree>
    <p:extLst>
      <p:ext uri="{BB962C8B-B14F-4D97-AF65-F5344CB8AC3E}">
        <p14:creationId xmlns:p14="http://schemas.microsoft.com/office/powerpoint/2010/main" val="3923112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Dr. Reason’s five key ingredients of effective safety cultures.  We’ll look at them from organizational and individual pilot points of view.</a:t>
            </a:r>
          </a:p>
          <a:p>
            <a:endParaRPr lang="en-US" dirty="0"/>
          </a:p>
          <a:p>
            <a:r>
              <a:rPr lang="en-US" b="1"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6</a:t>
            </a:fld>
            <a:endParaRPr lang="en-US"/>
          </a:p>
        </p:txBody>
      </p:sp>
    </p:spTree>
    <p:extLst>
      <p:ext uri="{BB962C8B-B14F-4D97-AF65-F5344CB8AC3E}">
        <p14:creationId xmlns:p14="http://schemas.microsoft.com/office/powerpoint/2010/main" val="3178855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Informed cultures collect and act upon a wealth of human, technical, organizational, and environmental factors.</a:t>
            </a:r>
          </a:p>
          <a:p>
            <a:endParaRPr lang="en-US" dirty="0"/>
          </a:p>
          <a:p>
            <a:r>
              <a:rPr lang="en-US" dirty="0"/>
              <a:t>Informed pilots do the same thing.  But they don’t usually have the depth of experience and informational data points available to organizations.   They can keep themselves solidly in the informational loop by reading aviation articles on line or </a:t>
            </a:r>
            <a:r>
              <a:rPr lang="en-US"/>
              <a:t>in print., </a:t>
            </a:r>
            <a:r>
              <a:rPr lang="en-US" dirty="0"/>
              <a:t>attending seminars such as these and participating in proficiency training.</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7</a:t>
            </a:fld>
            <a:endParaRPr lang="en-US"/>
          </a:p>
        </p:txBody>
      </p:sp>
    </p:spTree>
    <p:extLst>
      <p:ext uri="{BB962C8B-B14F-4D97-AF65-F5344CB8AC3E}">
        <p14:creationId xmlns:p14="http://schemas.microsoft.com/office/powerpoint/2010/main" val="118149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cultures are constantly improving their processes with information gained from operations monitoring and current technological developments.</a:t>
            </a:r>
          </a:p>
          <a:p>
            <a:endParaRPr lang="en-US" dirty="0"/>
          </a:p>
          <a:p>
            <a:r>
              <a:rPr lang="en-US" dirty="0"/>
              <a:t>Learning pilots keep abreast of regulatory and technological developments.  They participate in proficiency training activities and they employ lessons learned to improve their flight and ground operations.</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(Next Slide)</a:t>
            </a:r>
          </a:p>
          <a:p>
            <a:endParaRPr lang="en-US"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8</a:t>
            </a:fld>
            <a:endParaRPr lang="en-US"/>
          </a:p>
        </p:txBody>
      </p:sp>
    </p:spTree>
    <p:extLst>
      <p:ext uri="{BB962C8B-B14F-4D97-AF65-F5344CB8AC3E}">
        <p14:creationId xmlns:p14="http://schemas.microsoft.com/office/powerpoint/2010/main" val="1673814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title implies, Flexible Cultures support effective internal and external relationships that support mission objectives.  They willingly consider alternative solutions to operational challenges and collectively agree on best courses of action. </a:t>
            </a:r>
          </a:p>
          <a:p>
            <a:endParaRPr lang="en-US" dirty="0"/>
          </a:p>
          <a:p>
            <a:r>
              <a:rPr lang="en-US" dirty="0"/>
              <a:t>Flexible pilots are willing and able to adapt to changing conditions and priorities but only if they can maintain an equivalent or higher level of safety. </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(Next Slide)</a:t>
            </a:r>
          </a:p>
          <a:p>
            <a:endParaRPr lang="en-US"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9</a:t>
            </a:fld>
            <a:endParaRPr lang="en-US"/>
          </a:p>
        </p:txBody>
      </p:sp>
    </p:spTree>
    <p:extLst>
      <p:ext uri="{BB962C8B-B14F-4D97-AF65-F5344CB8AC3E}">
        <p14:creationId xmlns:p14="http://schemas.microsoft.com/office/powerpoint/2010/main" val="21221517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jpg"/><Relationship Id="rId4" Type="http://schemas.openxmlformats.org/officeDocument/2006/relationships/image" Target="../media/image1.wmf"/></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a:off x="-42751" y="6512171"/>
            <a:ext cx="12234750" cy="3473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rot="10800000">
            <a:off x="-2" y="7286"/>
            <a:ext cx="12192001" cy="347388"/>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hasCustomPrompt="1"/>
          </p:nvPr>
        </p:nvSpPr>
        <p:spPr>
          <a:xfrm>
            <a:off x="178610" y="361663"/>
            <a:ext cx="6734808" cy="1395412"/>
          </a:xfrm>
        </p:spPr>
        <p:txBody>
          <a:bodyPr anchor="t"/>
          <a:lstStyle>
            <a:lvl1pPr>
              <a:defRPr sz="3600"/>
            </a:lvl1pPr>
          </a:lstStyle>
          <a:p>
            <a:pPr lvl="0"/>
            <a:r>
              <a:rPr lang="en-US" noProof="0" dirty="0"/>
              <a:t>The National FAA Safety Team Presents</a:t>
            </a:r>
          </a:p>
        </p:txBody>
      </p:sp>
      <p:sp>
        <p:nvSpPr>
          <p:cNvPr id="63491" name="Rectangle 1027"/>
          <p:cNvSpPr>
            <a:spLocks noGrp="1" noChangeArrowheads="1"/>
          </p:cNvSpPr>
          <p:nvPr>
            <p:ph type="subTitle" idx="1" hasCustomPrompt="1"/>
          </p:nvPr>
        </p:nvSpPr>
        <p:spPr>
          <a:xfrm>
            <a:off x="186939" y="1788170"/>
            <a:ext cx="5477369" cy="1067092"/>
          </a:xfrm>
        </p:spPr>
        <p:txBody>
          <a:bodyPr/>
          <a:lstStyle>
            <a:lvl1pPr marL="0" indent="0">
              <a:buFontTx/>
              <a:buNone/>
              <a:defRPr sz="3200" baseline="0">
                <a:solidFill>
                  <a:schemeClr val="bg2"/>
                </a:solidFill>
              </a:defRPr>
            </a:lvl1pPr>
          </a:lstStyle>
          <a:p>
            <a:pPr lvl="0"/>
            <a:r>
              <a:rPr lang="en-US" noProof="0" dirty="0"/>
              <a:t>Topic of the Month January</a:t>
            </a:r>
            <a:br>
              <a:rPr lang="en-US" noProof="0" dirty="0"/>
            </a:br>
            <a:r>
              <a:rPr lang="en-US" noProof="0" dirty="0"/>
              <a:t>Safety Culture</a:t>
            </a:r>
          </a:p>
        </p:txBody>
      </p:sp>
      <p:sp>
        <p:nvSpPr>
          <p:cNvPr id="15" name="Rectangle 1026"/>
          <p:cNvSpPr txBox="1">
            <a:spLocks noChangeArrowheads="1"/>
          </p:cNvSpPr>
          <p:nvPr userDrawn="1"/>
        </p:nvSpPr>
        <p:spPr bwMode="auto">
          <a:xfrm>
            <a:off x="178610" y="5181753"/>
            <a:ext cx="6676928" cy="93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800" dirty="0"/>
              <a:t>Produced</a:t>
            </a:r>
            <a:r>
              <a:rPr lang="en-US" sz="1800" baseline="0" dirty="0"/>
              <a:t> by: </a:t>
            </a:r>
            <a:br>
              <a:rPr lang="en-US" sz="1800" baseline="0" dirty="0"/>
            </a:br>
            <a:r>
              <a:rPr lang="en-US" sz="1800" i="0" baseline="0" dirty="0"/>
              <a:t>The National FAA Safety Team (FAASTeam)</a:t>
            </a:r>
          </a:p>
          <a:p>
            <a:pPr>
              <a:buNone/>
            </a:pPr>
            <a:endParaRPr lang="en-US" sz="1800" i="0" baseline="0" dirty="0"/>
          </a:p>
        </p:txBody>
      </p:sp>
      <p:grpSp>
        <p:nvGrpSpPr>
          <p:cNvPr id="2" name="Group 1"/>
          <p:cNvGrpSpPr/>
          <p:nvPr userDrawn="1"/>
        </p:nvGrpSpPr>
        <p:grpSpPr>
          <a:xfrm>
            <a:off x="8482693" y="482824"/>
            <a:ext cx="3243730" cy="954330"/>
            <a:chOff x="8482693" y="482824"/>
            <a:chExt cx="3243730" cy="954330"/>
          </a:xfrm>
        </p:grpSpPr>
        <p:sp>
          <p:nvSpPr>
            <p:cNvPr id="13" name="Text Box 1071"/>
            <p:cNvSpPr txBox="1">
              <a:spLocks noChangeArrowheads="1"/>
            </p:cNvSpPr>
            <p:nvPr userDrawn="1"/>
          </p:nvSpPr>
          <p:spPr bwMode="ltGray">
            <a:xfrm>
              <a:off x="9763578" y="678373"/>
              <a:ext cx="1962845" cy="5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002060"/>
                  </a:solidFill>
                </a:rPr>
                <a:t>Federal Aviation</a:t>
              </a:r>
            </a:p>
            <a:p>
              <a:pPr>
                <a:lnSpc>
                  <a:spcPct val="85000"/>
                </a:lnSpc>
                <a:spcBef>
                  <a:spcPct val="0"/>
                </a:spcBef>
                <a:buFontTx/>
                <a:buNone/>
              </a:pPr>
              <a:r>
                <a:rPr lang="en-US" sz="1800" b="1" dirty="0">
                  <a:solidFill>
                    <a:srgbClr val="002060"/>
                  </a:solidFill>
                </a:rPr>
                <a:t>Administration</a:t>
              </a:r>
            </a:p>
          </p:txBody>
        </p:sp>
        <p:pic>
          <p:nvPicPr>
            <p:cNvPr id="14" name="Picture 1079"/>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8482693" y="482824"/>
              <a:ext cx="1023772" cy="954330"/>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descr="Culture - Wooden Tile Images">
            <a:extLst>
              <a:ext uri="{FF2B5EF4-FFF2-40B4-BE49-F238E27FC236}">
                <a16:creationId xmlns:a16="http://schemas.microsoft.com/office/drawing/2014/main" id="{ED1E6C44-5626-6978-3EF0-42E7FAAE10D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40100" y="1980358"/>
            <a:ext cx="5579859" cy="3719906"/>
          </a:xfrm>
          <a:prstGeom prst="rect">
            <a:avLst/>
          </a:prstGeom>
        </p:spPr>
      </p:pic>
      <p:sp>
        <p:nvSpPr>
          <p:cNvPr id="5" name="Text Box 1051">
            <a:extLst>
              <a:ext uri="{FF2B5EF4-FFF2-40B4-BE49-F238E27FC236}">
                <a16:creationId xmlns:a16="http://schemas.microsoft.com/office/drawing/2014/main" id="{6936633C-E4F0-B8AD-7622-EEAB84C11E76}"/>
              </a:ext>
            </a:extLst>
          </p:cNvPr>
          <p:cNvSpPr txBox="1">
            <a:spLocks noChangeArrowheads="1"/>
          </p:cNvSpPr>
          <p:nvPr userDrawn="1"/>
        </p:nvSpPr>
        <p:spPr bwMode="auto">
          <a:xfrm>
            <a:off x="178610" y="3575954"/>
            <a:ext cx="541297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Tree>
    <p:custDataLst>
      <p:tags r:id="rId1"/>
    </p:custDataLst>
    <p:extLst>
      <p:ext uri="{BB962C8B-B14F-4D97-AF65-F5344CB8AC3E}">
        <p14:creationId xmlns:p14="http://schemas.microsoft.com/office/powerpoint/2010/main" val="2908255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custDataLst>
      <p:tags r:id="rId1"/>
    </p:custDataLst>
    <p:extLst>
      <p:ext uri="{BB962C8B-B14F-4D97-AF65-F5344CB8AC3E}">
        <p14:creationId xmlns:p14="http://schemas.microsoft.com/office/powerpoint/2010/main" val="3141009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Tree>
    <p:custDataLst>
      <p:tags r:id="rId1"/>
    </p:custDataLst>
    <p:extLst>
      <p:ext uri="{BB962C8B-B14F-4D97-AF65-F5344CB8AC3E}">
        <p14:creationId xmlns:p14="http://schemas.microsoft.com/office/powerpoint/2010/main" val="2406631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Tree>
    <p:custDataLst>
      <p:tags r:id="rId1"/>
    </p:custDataLst>
    <p:extLst>
      <p:ext uri="{BB962C8B-B14F-4D97-AF65-F5344CB8AC3E}">
        <p14:creationId xmlns:p14="http://schemas.microsoft.com/office/powerpoint/2010/main" val="93937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custDataLst>
      <p:tags r:id="rId1"/>
    </p:custDataLst>
    <p:extLst>
      <p:ext uri="{BB962C8B-B14F-4D97-AF65-F5344CB8AC3E}">
        <p14:creationId xmlns:p14="http://schemas.microsoft.com/office/powerpoint/2010/main" val="2979986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ustDataLst>
      <p:tags r:id="rId1"/>
    </p:custDataLst>
    <p:extLst>
      <p:ext uri="{BB962C8B-B14F-4D97-AF65-F5344CB8AC3E}">
        <p14:creationId xmlns:p14="http://schemas.microsoft.com/office/powerpoint/2010/main" val="2949540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479568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07791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ags" Target="../tags/tag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Select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grpSp>
        <p:nvGrpSpPr>
          <p:cNvPr id="56345" name="Group 25"/>
          <p:cNvGrpSpPr>
            <a:grpSpLocks/>
          </p:cNvGrpSpPr>
          <p:nvPr/>
        </p:nvGrpSpPr>
        <p:grpSpPr bwMode="auto">
          <a:xfrm>
            <a:off x="7325785" y="6126158"/>
            <a:ext cx="2154767" cy="660400"/>
            <a:chOff x="3653" y="3859"/>
            <a:chExt cx="1018" cy="416"/>
          </a:xfrm>
        </p:grpSpPr>
        <p:pic>
          <p:nvPicPr>
            <p:cNvPr id="56346"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653" y="3859"/>
              <a:ext cx="334"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p:nvPicPr>
        <p:blipFill rotWithShape="1">
          <a:blip r:embed="rId10">
            <a:extLst>
              <a:ext uri="{28A0092B-C50C-407E-A947-70E740481C1C}">
                <a14:useLocalDpi xmlns:a14="http://schemas.microsoft.com/office/drawing/2010/main" val="0"/>
              </a:ext>
            </a:extLst>
          </a:blip>
          <a:srcRect r="9825"/>
          <a:stretch/>
        </p:blipFill>
        <p:spPr bwMode="auto">
          <a:xfrm>
            <a:off x="1" y="5760721"/>
            <a:ext cx="12192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p:nvPicPr>
        <p:blipFill rotWithShape="1">
          <a:blip r:embed="rId10">
            <a:extLst>
              <a:ext uri="{28A0092B-C50C-407E-A947-70E740481C1C}">
                <a14:useLocalDpi xmlns:a14="http://schemas.microsoft.com/office/drawing/2010/main" val="0"/>
              </a:ext>
            </a:extLst>
          </a:blip>
          <a:srcRect r="10428" b="1045"/>
          <a:stretch/>
        </p:blipFill>
        <p:spPr bwMode="auto">
          <a:xfrm flipH="1" flipV="1">
            <a:off x="-1" y="0"/>
            <a:ext cx="12192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8"/>
    </p:custDataLst>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ustDataLst>
      <p:tags r:id="rId5"/>
    </p:custDataLst>
    <p:extLst>
      <p:ext uri="{BB962C8B-B14F-4D97-AF65-F5344CB8AC3E}">
        <p14:creationId xmlns:p14="http://schemas.microsoft.com/office/powerpoint/2010/main" val="171712186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2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2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25.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17.png"/><Relationship Id="rId4" Type="http://schemas.openxmlformats.org/officeDocument/2006/relationships/hyperlink" Target="http://bit.ly/HFcourses"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19.png"/><Relationship Id="rId5" Type="http://schemas.openxmlformats.org/officeDocument/2006/relationships/hyperlink" Target="https://www.faa.gov/about/initiatives/sms" TargetMode="Externa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hyperlink" Target="https://tinyurl.com/yv8jyhmv" TargetMode="External"/><Relationship Id="rId2" Type="http://schemas.openxmlformats.org/officeDocument/2006/relationships/slideLayout" Target="../slideLayouts/slideLayout5.xml"/><Relationship Id="rId1" Type="http://schemas.openxmlformats.org/officeDocument/2006/relationships/tags" Target="../tags/tag2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29.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30.xm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31.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1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18.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19.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20.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2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2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
          <p:cNvSpPr txBox="1">
            <a:spLocks noChangeArrowheads="1"/>
          </p:cNvSpPr>
          <p:nvPr/>
        </p:nvSpPr>
        <p:spPr bwMode="auto">
          <a:xfrm>
            <a:off x="182927" y="484403"/>
            <a:ext cx="4940269"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3600" kern="0" dirty="0"/>
              <a:t>The National FAA Safety Team Presents</a:t>
            </a:r>
          </a:p>
        </p:txBody>
      </p:sp>
      <p:sp>
        <p:nvSpPr>
          <p:cNvPr id="10" name="Rectangle 12"/>
          <p:cNvSpPr>
            <a:spLocks noGrp="1" noChangeArrowheads="1"/>
          </p:cNvSpPr>
          <p:nvPr>
            <p:ph type="subTitle" idx="1"/>
          </p:nvPr>
        </p:nvSpPr>
        <p:spPr>
          <a:xfrm>
            <a:off x="182927" y="1879815"/>
            <a:ext cx="6813257" cy="1723653"/>
          </a:xfrm>
        </p:spPr>
        <p:txBody>
          <a:bodyPr/>
          <a:lstStyle/>
          <a:p>
            <a:r>
              <a:rPr lang="en-US" dirty="0"/>
              <a:t>Topic of the Month - January</a:t>
            </a:r>
          </a:p>
          <a:p>
            <a:r>
              <a:rPr lang="en-US" dirty="0"/>
              <a:t>Safety Culture</a:t>
            </a:r>
            <a:br>
              <a:rPr lang="en-US" dirty="0"/>
            </a:br>
            <a:endParaRPr lang="en-US" dirty="0"/>
          </a:p>
        </p:txBody>
      </p:sp>
    </p:spTree>
    <p:custDataLst>
      <p:tags r:id="rId1"/>
    </p:custDataLst>
    <p:extLst>
      <p:ext uri="{BB962C8B-B14F-4D97-AF65-F5344CB8AC3E}">
        <p14:creationId xmlns:p14="http://schemas.microsoft.com/office/powerpoint/2010/main" val="256322695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011FA9-B00E-87C7-5EAC-F2B233120933}"/>
              </a:ext>
            </a:extLst>
          </p:cNvPr>
          <p:cNvPicPr>
            <a:picLocks noChangeAspect="1"/>
          </p:cNvPicPr>
          <p:nvPr/>
        </p:nvPicPr>
        <p:blipFill>
          <a:blip r:embed="rId4"/>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1562142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160A75-3601-9334-07C3-9A962FB119E9}"/>
              </a:ext>
            </a:extLst>
          </p:cNvPr>
          <p:cNvPicPr>
            <a:picLocks noChangeAspect="1"/>
          </p:cNvPicPr>
          <p:nvPr/>
        </p:nvPicPr>
        <p:blipFill>
          <a:blip r:embed="rId4"/>
          <a:stretch>
            <a:fillRect/>
          </a:stretch>
        </p:blipFill>
        <p:spPr>
          <a:xfrm>
            <a:off x="19050" y="0"/>
            <a:ext cx="12153900" cy="6858000"/>
          </a:xfrm>
          <a:prstGeom prst="rect">
            <a:avLst/>
          </a:prstGeom>
        </p:spPr>
      </p:pic>
    </p:spTree>
    <p:custDataLst>
      <p:tags r:id="rId1"/>
    </p:custDataLst>
    <p:extLst>
      <p:ext uri="{BB962C8B-B14F-4D97-AF65-F5344CB8AC3E}">
        <p14:creationId xmlns:p14="http://schemas.microsoft.com/office/powerpoint/2010/main" val="3448370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D1ECB9B-5361-F1B0-F560-E5E31657BBFA}"/>
              </a:ext>
            </a:extLst>
          </p:cNvPr>
          <p:cNvPicPr>
            <a:picLocks noChangeAspect="1"/>
          </p:cNvPicPr>
          <p:nvPr/>
        </p:nvPicPr>
        <p:blipFill rotWithShape="1">
          <a:blip r:embed="rId4"/>
          <a:srcRect l="3595" r="2993"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2">
            <a:extLst>
              <a:ext uri="{FF2B5EF4-FFF2-40B4-BE49-F238E27FC236}">
                <a16:creationId xmlns:a16="http://schemas.microsoft.com/office/drawing/2014/main" id="{C1BDF51A-A6BE-F0BF-8803-689C73368DFC}"/>
              </a:ext>
            </a:extLst>
          </p:cNvPr>
          <p:cNvSpPr txBox="1">
            <a:spLocks/>
          </p:cNvSpPr>
          <p:nvPr/>
        </p:nvSpPr>
        <p:spPr>
          <a:xfrm>
            <a:off x="388495" y="1205008"/>
            <a:ext cx="3822189" cy="3742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b="1" i="1" dirty="0">
                <a:solidFill>
                  <a:srgbClr val="06CAD4"/>
                </a:solidFill>
                <a:latin typeface="Arial" panose="020B0604020202020204" pitchFamily="34" charset="0"/>
                <a:cs typeface="Arial" panose="020B0604020202020204" pitchFamily="34" charset="0"/>
              </a:rPr>
              <a:t>“A great safety culture is when people continue to work safely and do the right things… even when no one is watching.”</a:t>
            </a:r>
            <a:br>
              <a:rPr lang="en-US" b="1" i="1" dirty="0">
                <a:solidFill>
                  <a:srgbClr val="06CAD4"/>
                </a:solidFill>
                <a:latin typeface="Arial" panose="020B0604020202020204" pitchFamily="34" charset="0"/>
                <a:cs typeface="Arial" panose="020B0604020202020204" pitchFamily="34" charset="0"/>
              </a:rPr>
            </a:br>
            <a:br>
              <a:rPr lang="en-US" b="1" i="1" dirty="0">
                <a:solidFill>
                  <a:srgbClr val="06CAD4"/>
                </a:solidFill>
                <a:latin typeface="Arial" panose="020B0604020202020204" pitchFamily="34" charset="0"/>
                <a:cs typeface="Arial" panose="020B0604020202020204" pitchFamily="34" charset="0"/>
              </a:rPr>
            </a:br>
            <a:r>
              <a:rPr lang="en-US" sz="2400" i="1" dirty="0">
                <a:latin typeface="Arial" panose="020B0604020202020204" pitchFamily="34" charset="0"/>
                <a:cs typeface="Arial" panose="020B0604020202020204" pitchFamily="34" charset="0"/>
              </a:rPr>
              <a:t>Anonymous</a:t>
            </a:r>
          </a:p>
        </p:txBody>
      </p:sp>
    </p:spTree>
    <p:custDataLst>
      <p:tags r:id="rId1"/>
    </p:custDataLst>
    <p:extLst>
      <p:ext uri="{BB962C8B-B14F-4D97-AF65-F5344CB8AC3E}">
        <p14:creationId xmlns:p14="http://schemas.microsoft.com/office/powerpoint/2010/main" val="1834562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352EE3-B3A6-BCEF-DB34-45054B278210}"/>
              </a:ext>
            </a:extLst>
          </p:cNvPr>
          <p:cNvSpPr/>
          <p:nvPr/>
        </p:nvSpPr>
        <p:spPr bwMode="auto">
          <a:xfrm>
            <a:off x="-76200" y="5694921"/>
            <a:ext cx="12306300" cy="135357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0E489652-A77C-A3DE-D9CC-1635A1F78D51}"/>
              </a:ext>
            </a:extLst>
          </p:cNvPr>
          <p:cNvSpPr/>
          <p:nvPr/>
        </p:nvSpPr>
        <p:spPr bwMode="auto">
          <a:xfrm>
            <a:off x="-152400" y="-171450"/>
            <a:ext cx="12344400" cy="71516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a:ln>
                <a:noFill/>
              </a:ln>
              <a:solidFill>
                <a:schemeClr val="tx1"/>
              </a:solidFill>
              <a:effectLst/>
              <a:latin typeface="Arial" charset="0"/>
            </a:endParaRPr>
          </a:p>
        </p:txBody>
      </p:sp>
      <p:sp>
        <p:nvSpPr>
          <p:cNvPr id="6" name="Rectangle 5"/>
          <p:cNvSpPr/>
          <p:nvPr/>
        </p:nvSpPr>
        <p:spPr bwMode="auto">
          <a:xfrm>
            <a:off x="819150" y="5110146"/>
            <a:ext cx="5143500" cy="646331"/>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None/>
              <a:tabLst/>
            </a:pPr>
            <a:r>
              <a:rPr lang="en-US" sz="3600" b="1" i="0" u="none" strike="noStrike" baseline="0" dirty="0">
                <a:solidFill>
                  <a:srgbClr val="0070C0"/>
                </a:solidFill>
                <a:latin typeface="+mn-lt"/>
                <a:hlinkClick r:id="rId4"/>
              </a:rPr>
              <a:t>http://bit.ly/HFcourses</a:t>
            </a:r>
            <a:endParaRPr lang="en-US" sz="3600" b="1" i="0" u="none" strike="noStrike" baseline="0" dirty="0">
              <a:solidFill>
                <a:srgbClr val="0070C0"/>
              </a:solidFill>
              <a:latin typeface="+mn-lt"/>
            </a:endParaRPr>
          </a:p>
        </p:txBody>
      </p:sp>
      <p:sp>
        <p:nvSpPr>
          <p:cNvPr id="7" name="Title 1">
            <a:extLst>
              <a:ext uri="{FF2B5EF4-FFF2-40B4-BE49-F238E27FC236}">
                <a16:creationId xmlns:a16="http://schemas.microsoft.com/office/drawing/2014/main" id="{E75A3576-8F42-E851-D820-DAB51A9211BC}"/>
              </a:ext>
            </a:extLst>
          </p:cNvPr>
          <p:cNvSpPr txBox="1">
            <a:spLocks/>
          </p:cNvSpPr>
          <p:nvPr/>
        </p:nvSpPr>
        <p:spPr bwMode="auto">
          <a:xfrm>
            <a:off x="819150" y="942397"/>
            <a:ext cx="4667250" cy="1358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i="1" kern="0" dirty="0">
                <a:solidFill>
                  <a:srgbClr val="4DCFE1"/>
                </a:solidFill>
              </a:rPr>
              <a:t>Continue your Human Factors journey here!</a:t>
            </a:r>
          </a:p>
        </p:txBody>
      </p:sp>
      <p:pic>
        <p:nvPicPr>
          <p:cNvPr id="3" name="Picture 2">
            <a:extLst>
              <a:ext uri="{FF2B5EF4-FFF2-40B4-BE49-F238E27FC236}">
                <a16:creationId xmlns:a16="http://schemas.microsoft.com/office/drawing/2014/main" id="{0BC9CC2F-5765-D75D-12DB-BBFB569AE87A}"/>
              </a:ext>
            </a:extLst>
          </p:cNvPr>
          <p:cNvPicPr>
            <a:picLocks noChangeAspect="1"/>
          </p:cNvPicPr>
          <p:nvPr/>
        </p:nvPicPr>
        <p:blipFill>
          <a:blip r:embed="rId5"/>
          <a:stretch>
            <a:fillRect/>
          </a:stretch>
        </p:blipFill>
        <p:spPr>
          <a:xfrm>
            <a:off x="7122372" y="331143"/>
            <a:ext cx="4420764" cy="577056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321102299"/>
      </p:ext>
    </p:extLst>
  </p:cSld>
  <p:clrMapOvr>
    <a:masterClrMapping/>
  </p:clrMapOvr>
  <mc:AlternateContent xmlns:mc="http://schemas.openxmlformats.org/markup-compatibility/2006" xmlns:p14="http://schemas.microsoft.com/office/powerpoint/2010/main">
    <mc:Choice Requires="p14">
      <p:transition spd="slow" p14:dur="2000" advTm="17000"/>
    </mc:Choice>
    <mc:Fallback xmlns="">
      <p:transition spd="slow" advTm="17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82" y="344488"/>
            <a:ext cx="11208327" cy="1299672"/>
          </a:xfrm>
        </p:spPr>
        <p:txBody>
          <a:bodyPr/>
          <a:lstStyle/>
          <a:p>
            <a:r>
              <a:rPr lang="en-US" dirty="0"/>
              <a:t>Safety Management Systems (SMS)</a:t>
            </a:r>
            <a:br>
              <a:rPr lang="en-US" dirty="0"/>
            </a:br>
            <a:r>
              <a:rPr lang="en-US" dirty="0"/>
              <a:t>Coming to General Aviation</a:t>
            </a:r>
          </a:p>
        </p:txBody>
      </p:sp>
      <p:pic>
        <p:nvPicPr>
          <p:cNvPr id="4" name="Content Placeholder 3"/>
          <p:cNvPicPr>
            <a:picLocks noGrp="1" noChangeAspect="1"/>
          </p:cNvPicPr>
          <p:nvPr>
            <p:ph idx="1"/>
          </p:nvPr>
        </p:nvPicPr>
        <p:blipFill rotWithShape="1">
          <a:blip r:embed="rId4"/>
          <a:srcRect t="32064" b="12815"/>
          <a:stretch/>
        </p:blipFill>
        <p:spPr>
          <a:xfrm>
            <a:off x="2423416" y="2101361"/>
            <a:ext cx="7585491" cy="2690447"/>
          </a:xfrm>
          <a:prstGeom prst="rect">
            <a:avLst/>
          </a:prstGeom>
        </p:spPr>
      </p:pic>
      <p:sp>
        <p:nvSpPr>
          <p:cNvPr id="5" name="Rectangle 4"/>
          <p:cNvSpPr/>
          <p:nvPr/>
        </p:nvSpPr>
        <p:spPr bwMode="auto">
          <a:xfrm>
            <a:off x="-3956538" y="1248508"/>
            <a:ext cx="2936630" cy="1705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6" name="Rectangle 5"/>
          <p:cNvSpPr/>
          <p:nvPr/>
        </p:nvSpPr>
        <p:spPr bwMode="auto">
          <a:xfrm>
            <a:off x="2602524" y="2004645"/>
            <a:ext cx="2532184" cy="131884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7" name="Rectangle 6"/>
          <p:cNvSpPr/>
          <p:nvPr/>
        </p:nvSpPr>
        <p:spPr bwMode="auto">
          <a:xfrm>
            <a:off x="2423416" y="3337240"/>
            <a:ext cx="2711292" cy="116058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8" name="Rectangle 7"/>
          <p:cNvSpPr/>
          <p:nvPr/>
        </p:nvSpPr>
        <p:spPr bwMode="auto">
          <a:xfrm>
            <a:off x="7297615" y="2101361"/>
            <a:ext cx="2497016" cy="157382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9" name="Rectangle 8"/>
          <p:cNvSpPr/>
          <p:nvPr/>
        </p:nvSpPr>
        <p:spPr bwMode="auto">
          <a:xfrm>
            <a:off x="7297615" y="3675185"/>
            <a:ext cx="2497016" cy="157382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EB91E7EE-1EB0-A931-C930-F61E135BB3C4}"/>
              </a:ext>
            </a:extLst>
          </p:cNvPr>
          <p:cNvSpPr txBox="1"/>
          <p:nvPr/>
        </p:nvSpPr>
        <p:spPr bwMode="auto">
          <a:xfrm>
            <a:off x="199299" y="4845577"/>
            <a:ext cx="80484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dirty="0">
                <a:hlinkClick r:id="rId5"/>
              </a:rPr>
              <a:t>Safety Management System (SMS) | Federal Aviation Administration (faa.gov)</a:t>
            </a:r>
            <a:endParaRPr lang="en-US" sz="1200" b="1" dirty="0">
              <a:solidFill>
                <a:srgbClr val="C0C0C0"/>
              </a:solidFill>
            </a:endParaRPr>
          </a:p>
        </p:txBody>
      </p:sp>
      <p:pic>
        <p:nvPicPr>
          <p:cNvPr id="12" name="Picture 11">
            <a:extLst>
              <a:ext uri="{FF2B5EF4-FFF2-40B4-BE49-F238E27FC236}">
                <a16:creationId xmlns:a16="http://schemas.microsoft.com/office/drawing/2014/main" id="{A9A7C9B5-3C8F-D995-75F5-5FD52A3DF409}"/>
              </a:ext>
            </a:extLst>
          </p:cNvPr>
          <p:cNvPicPr>
            <a:picLocks noChangeAspect="1"/>
          </p:cNvPicPr>
          <p:nvPr/>
        </p:nvPicPr>
        <p:blipFill>
          <a:blip r:embed="rId6"/>
          <a:stretch>
            <a:fillRect/>
          </a:stretch>
        </p:blipFill>
        <p:spPr>
          <a:xfrm>
            <a:off x="9162110" y="3061998"/>
            <a:ext cx="2497016" cy="2497016"/>
          </a:xfrm>
          <a:prstGeom prst="rect">
            <a:avLst/>
          </a:prstGeom>
        </p:spPr>
      </p:pic>
    </p:spTree>
    <p:custDataLst>
      <p:tags r:id="rId1"/>
    </p:custDataLst>
    <p:extLst>
      <p:ext uri="{BB962C8B-B14F-4D97-AF65-F5344CB8AC3E}">
        <p14:creationId xmlns:p14="http://schemas.microsoft.com/office/powerpoint/2010/main" val="78609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E1C681-C9A3-451A-D635-16F90B7D6033}"/>
              </a:ext>
            </a:extLst>
          </p:cNvPr>
          <p:cNvPicPr>
            <a:picLocks noChangeAspect="1"/>
          </p:cNvPicPr>
          <p:nvPr/>
        </p:nvPicPr>
        <p:blipFill>
          <a:blip r:embed="rId4"/>
          <a:stretch>
            <a:fillRect/>
          </a:stretch>
        </p:blipFill>
        <p:spPr>
          <a:xfrm>
            <a:off x="407267" y="998518"/>
            <a:ext cx="7274642" cy="3255817"/>
          </a:xfrm>
          <a:prstGeom prst="rect">
            <a:avLst/>
          </a:prstGeom>
        </p:spPr>
      </p:pic>
      <p:pic>
        <p:nvPicPr>
          <p:cNvPr id="3" name="Content Placeholder 3">
            <a:extLst>
              <a:ext uri="{FF2B5EF4-FFF2-40B4-BE49-F238E27FC236}">
                <a16:creationId xmlns:a16="http://schemas.microsoft.com/office/drawing/2014/main" id="{89AA3FE1-5B0F-5BE4-D612-7785F3613999}"/>
              </a:ext>
            </a:extLst>
          </p:cNvPr>
          <p:cNvPicPr>
            <a:picLocks noChangeAspect="1"/>
          </p:cNvPicPr>
          <p:nvPr/>
        </p:nvPicPr>
        <p:blipFill>
          <a:blip r:embed="rId5"/>
          <a:stretch>
            <a:fillRect/>
          </a:stretch>
        </p:blipFill>
        <p:spPr>
          <a:xfrm rot="759130">
            <a:off x="8033658" y="1040038"/>
            <a:ext cx="3394823" cy="4391025"/>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D04FF861-D255-C1A6-1729-072BAB49352D}"/>
              </a:ext>
            </a:extLst>
          </p:cNvPr>
          <p:cNvPicPr>
            <a:picLocks noChangeAspect="1"/>
          </p:cNvPicPr>
          <p:nvPr/>
        </p:nvPicPr>
        <p:blipFill>
          <a:blip r:embed="rId6"/>
          <a:stretch>
            <a:fillRect/>
          </a:stretch>
        </p:blipFill>
        <p:spPr>
          <a:xfrm>
            <a:off x="4947893" y="3203539"/>
            <a:ext cx="2109753" cy="2084334"/>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60FC4AC2-5970-9B41-E4A9-B6D589F30DC9}"/>
              </a:ext>
            </a:extLst>
          </p:cNvPr>
          <p:cNvSpPr txBox="1"/>
          <p:nvPr/>
        </p:nvSpPr>
        <p:spPr bwMode="auto">
          <a:xfrm>
            <a:off x="552450" y="4771104"/>
            <a:ext cx="61341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None/>
            </a:pPr>
            <a:r>
              <a:rPr lang="en-US" dirty="0">
                <a:hlinkClick r:id="rId7"/>
              </a:rPr>
              <a:t>https://tinyurl.com/yv8jyhmv</a:t>
            </a:r>
            <a:r>
              <a:rPr lang="en-US" dirty="0"/>
              <a:t> </a:t>
            </a:r>
          </a:p>
        </p:txBody>
      </p:sp>
    </p:spTree>
    <p:custDataLst>
      <p:tags r:id="rId1"/>
    </p:custDataLst>
    <p:extLst>
      <p:ext uri="{BB962C8B-B14F-4D97-AF65-F5344CB8AC3E}">
        <p14:creationId xmlns:p14="http://schemas.microsoft.com/office/powerpoint/2010/main" val="338324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2CEFA-160F-3B58-E0EE-60C3302B8BB9}"/>
              </a:ext>
            </a:extLst>
          </p:cNvPr>
          <p:cNvSpPr>
            <a:spLocks noGrp="1"/>
          </p:cNvSpPr>
          <p:nvPr>
            <p:ph type="title"/>
          </p:nvPr>
        </p:nvSpPr>
        <p:spPr/>
        <p:txBody>
          <a:bodyPr/>
          <a:lstStyle/>
          <a:p>
            <a:r>
              <a:rPr lang="en-US" dirty="0"/>
              <a:t>Questions?</a:t>
            </a:r>
          </a:p>
        </p:txBody>
      </p:sp>
      <p:pic>
        <p:nvPicPr>
          <p:cNvPr id="3" name="Picture 2" descr="Rodin_Thinker">
            <a:extLst>
              <a:ext uri="{FF2B5EF4-FFF2-40B4-BE49-F238E27FC236}">
                <a16:creationId xmlns:a16="http://schemas.microsoft.com/office/drawing/2014/main" id="{612F3F25-F1A5-AB40-5AEB-4A3ECE1EC1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8831" y="1508126"/>
            <a:ext cx="2540000" cy="3162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5ADBE358-EDAB-58A3-585E-93D15DC1EF2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56778" y="4960697"/>
            <a:ext cx="1674624" cy="7257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699019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sitting in chairs&#10;&#10;Description automatically generated with low confidence">
            <a:extLst>
              <a:ext uri="{FF2B5EF4-FFF2-40B4-BE49-F238E27FC236}">
                <a16:creationId xmlns:a16="http://schemas.microsoft.com/office/drawing/2014/main" id="{AE252E4F-D192-9808-BDAC-5EAD4A7D45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5023" y="2143593"/>
            <a:ext cx="5491998" cy="3813698"/>
          </a:xfrm>
          <a:prstGeom prst="rect">
            <a:avLst/>
          </a:prstGeom>
          <a:ln>
            <a:noFill/>
          </a:ln>
          <a:effectLst>
            <a:outerShdw blurRad="292100" dist="139700" dir="2700000" algn="tl" rotWithShape="0">
              <a:srgbClr val="333333">
                <a:alpha val="65000"/>
              </a:srgbClr>
            </a:outerShdw>
          </a:effectLst>
        </p:spPr>
      </p:pic>
      <p:sp>
        <p:nvSpPr>
          <p:cNvPr id="10" name="Title 1">
            <a:extLst>
              <a:ext uri="{FF2B5EF4-FFF2-40B4-BE49-F238E27FC236}">
                <a16:creationId xmlns:a16="http://schemas.microsoft.com/office/drawing/2014/main" id="{4B80AD03-FEA6-BC42-E5FE-21DD408072E3}"/>
              </a:ext>
            </a:extLst>
          </p:cNvPr>
          <p:cNvSpPr txBox="1">
            <a:spLocks/>
          </p:cNvSpPr>
          <p:nvPr/>
        </p:nvSpPr>
        <p:spPr>
          <a:xfrm>
            <a:off x="571500" y="344488"/>
            <a:ext cx="11296651" cy="609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b="1" dirty="0">
                <a:solidFill>
                  <a:srgbClr val="002060"/>
                </a:solidFill>
                <a:latin typeface="Arial" panose="020B0604020202020204" pitchFamily="34" charset="0"/>
                <a:cs typeface="Arial" panose="020B0604020202020204" pitchFamily="34" charset="0"/>
              </a:rPr>
              <a:t>Our Safety Community</a:t>
            </a:r>
          </a:p>
        </p:txBody>
      </p:sp>
      <p:sp>
        <p:nvSpPr>
          <p:cNvPr id="11" name="Content Placeholder 2">
            <a:extLst>
              <a:ext uri="{FF2B5EF4-FFF2-40B4-BE49-F238E27FC236}">
                <a16:creationId xmlns:a16="http://schemas.microsoft.com/office/drawing/2014/main" id="{3C4A74DB-B6E3-3FCD-F507-FB22E63F65C2}"/>
              </a:ext>
            </a:extLst>
          </p:cNvPr>
          <p:cNvSpPr txBox="1">
            <a:spLocks/>
          </p:cNvSpPr>
          <p:nvPr/>
        </p:nvSpPr>
        <p:spPr>
          <a:xfrm>
            <a:off x="447675" y="1918567"/>
            <a:ext cx="5524501" cy="3320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2400" b="1" i="0" dirty="0">
                <a:effectLst/>
                <a:latin typeface="Arial" panose="020B0604020202020204" pitchFamily="34" charset="0"/>
                <a:cs typeface="Arial" panose="020B0604020202020204" pitchFamily="34" charset="0"/>
              </a:rPr>
              <a:t>Pilots</a:t>
            </a:r>
            <a:r>
              <a:rPr lang="en-US" sz="2400" b="0" i="0" dirty="0">
                <a:effectLst/>
                <a:latin typeface="Arial" panose="020B0604020202020204" pitchFamily="34" charset="0"/>
                <a:cs typeface="Arial" panose="020B0604020202020204" pitchFamily="34" charset="0"/>
              </a:rPr>
              <a:t> - </a:t>
            </a:r>
          </a:p>
          <a:p>
            <a:pPr fontAlgn="base"/>
            <a:r>
              <a:rPr lang="en-US" sz="2400" b="1" i="0" dirty="0">
                <a:effectLst/>
                <a:latin typeface="Arial" panose="020B0604020202020204" pitchFamily="34" charset="0"/>
                <a:cs typeface="Arial" panose="020B0604020202020204" pitchFamily="34" charset="0"/>
              </a:rPr>
              <a:t>Instructors - </a:t>
            </a:r>
            <a:endParaRPr lang="en-US" sz="2400" i="0" dirty="0">
              <a:effectLst/>
              <a:latin typeface="Arial" panose="020B0604020202020204" pitchFamily="34" charset="0"/>
              <a:cs typeface="Arial" panose="020B0604020202020204" pitchFamily="34" charset="0"/>
            </a:endParaRPr>
          </a:p>
          <a:p>
            <a:pPr fontAlgn="base"/>
            <a:r>
              <a:rPr lang="en-US" sz="2400" b="1" i="0" dirty="0">
                <a:effectLst/>
                <a:latin typeface="Arial" panose="020B0604020202020204" pitchFamily="34" charset="0"/>
                <a:cs typeface="Arial" panose="020B0604020202020204" pitchFamily="34" charset="0"/>
              </a:rPr>
              <a:t>Aviation Maintenance Technicians</a:t>
            </a:r>
          </a:p>
          <a:p>
            <a:pPr fontAlgn="base"/>
            <a:r>
              <a:rPr lang="en-US" sz="2400" b="1" i="0" dirty="0">
                <a:effectLst/>
                <a:latin typeface="Arial" panose="020B0604020202020204" pitchFamily="34" charset="0"/>
                <a:cs typeface="Arial" panose="020B0604020202020204" pitchFamily="34" charset="0"/>
              </a:rPr>
              <a:t> FAA –</a:t>
            </a:r>
          </a:p>
          <a:p>
            <a:pPr fontAlgn="base"/>
            <a:r>
              <a:rPr lang="en-US" sz="2400" b="1" dirty="0">
                <a:latin typeface="Arial" panose="020B0604020202020204" pitchFamily="34" charset="0"/>
                <a:cs typeface="Arial" panose="020B0604020202020204" pitchFamily="34" charset="0"/>
              </a:rPr>
              <a:t>Associations and Manufacturers</a:t>
            </a:r>
            <a:endParaRPr lang="en-US" sz="2400" i="0" dirty="0">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8665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87" name="Rectangle 2048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F5B9C68-358C-2402-3177-BD72A2539ED2}"/>
              </a:ext>
            </a:extLst>
          </p:cNvPr>
          <p:cNvSpPr txBox="1"/>
          <p:nvPr/>
        </p:nvSpPr>
        <p:spPr>
          <a:xfrm>
            <a:off x="640080" y="325369"/>
            <a:ext cx="4368602" cy="1956841"/>
          </a:xfrm>
          <a:prstGeom prst="rect">
            <a:avLst/>
          </a:prstGeom>
        </p:spPr>
        <p:txBody>
          <a:bodyPr vert="horz" lIns="91440" tIns="45720" rIns="91440" bIns="45720" rtlCol="0" anchor="b">
            <a:normAutofit/>
          </a:bodyPr>
          <a:lstStyle/>
          <a:p>
            <a:pPr>
              <a:lnSpc>
                <a:spcPct val="90000"/>
              </a:lnSpc>
              <a:spcBef>
                <a:spcPct val="0"/>
              </a:spcBef>
              <a:spcAft>
                <a:spcPts val="600"/>
              </a:spcAft>
              <a:buNone/>
            </a:pPr>
            <a:r>
              <a:rPr lang="en-US" sz="5400" b="1" i="1" dirty="0">
                <a:solidFill>
                  <a:srgbClr val="05B2BB"/>
                </a:solidFill>
                <a:effectLst/>
                <a:latin typeface="Arial" panose="020B0604020202020204" pitchFamily="34" charset="0"/>
                <a:ea typeface="+mj-ea"/>
                <a:cs typeface="Arial" panose="020B0604020202020204" pitchFamily="34" charset="0"/>
              </a:rPr>
              <a:t>Thank you!</a:t>
            </a:r>
            <a:endParaRPr lang="en-US" sz="5400" i="1" dirty="0">
              <a:solidFill>
                <a:srgbClr val="05B2BB"/>
              </a:solidFill>
              <a:latin typeface="Arial" panose="020B0604020202020204" pitchFamily="34" charset="0"/>
              <a:ea typeface="+mj-ea"/>
              <a:cs typeface="Arial" panose="020B0604020202020204" pitchFamily="34" charset="0"/>
            </a:endParaRPr>
          </a:p>
        </p:txBody>
      </p:sp>
      <p:sp>
        <p:nvSpPr>
          <p:cNvPr id="2048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2">
            <a:extLst>
              <a:ext uri="{FF2B5EF4-FFF2-40B4-BE49-F238E27FC236}">
                <a16:creationId xmlns:a16="http://schemas.microsoft.com/office/drawing/2014/main" id="{BB34791F-088E-D52F-E20A-B3C990A5C2B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10" b="921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16996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
          <p:cNvSpPr txBox="1">
            <a:spLocks noChangeArrowheads="1"/>
          </p:cNvSpPr>
          <p:nvPr/>
        </p:nvSpPr>
        <p:spPr bwMode="auto">
          <a:xfrm>
            <a:off x="526483" y="390292"/>
            <a:ext cx="4940269"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3600" kern="0" dirty="0"/>
              <a:t>The National FAA Safety Team Presents</a:t>
            </a:r>
          </a:p>
        </p:txBody>
      </p:sp>
      <p:sp>
        <p:nvSpPr>
          <p:cNvPr id="10" name="Rectangle 12"/>
          <p:cNvSpPr>
            <a:spLocks noGrp="1" noChangeArrowheads="1"/>
          </p:cNvSpPr>
          <p:nvPr>
            <p:ph type="subTitle" idx="1"/>
          </p:nvPr>
        </p:nvSpPr>
        <p:spPr>
          <a:xfrm>
            <a:off x="526483" y="1879815"/>
            <a:ext cx="6813257" cy="1723653"/>
          </a:xfrm>
        </p:spPr>
        <p:txBody>
          <a:bodyPr/>
          <a:lstStyle/>
          <a:p>
            <a:r>
              <a:rPr lang="en-US" dirty="0"/>
              <a:t>Topic of the Month - October</a:t>
            </a:r>
          </a:p>
          <a:p>
            <a:r>
              <a:rPr lang="en-US" dirty="0"/>
              <a:t>Vestibular Illusions</a:t>
            </a:r>
            <a:br>
              <a:rPr lang="en-US" dirty="0"/>
            </a:br>
            <a:endParaRPr lang="en-US" dirty="0"/>
          </a:p>
        </p:txBody>
      </p:sp>
    </p:spTree>
    <p:custDataLst>
      <p:tags r:id="rId1"/>
    </p:custDataLst>
    <p:extLst>
      <p:ext uri="{BB962C8B-B14F-4D97-AF65-F5344CB8AC3E}">
        <p14:creationId xmlns:p14="http://schemas.microsoft.com/office/powerpoint/2010/main" val="397463224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grpSp>
        <p:nvGrpSpPr>
          <p:cNvPr id="4" name="Group 3"/>
          <p:cNvGrpSpPr/>
          <p:nvPr/>
        </p:nvGrpSpPr>
        <p:grpSpPr>
          <a:xfrm>
            <a:off x="7102930" y="1508126"/>
            <a:ext cx="4765222" cy="4036218"/>
            <a:chOff x="6837353" y="2158410"/>
            <a:chExt cx="5177733" cy="4191780"/>
          </a:xfrm>
        </p:grpSpPr>
        <p:pic>
          <p:nvPicPr>
            <p:cNvPr id="5" name="DA40435A-344D-4FC2-9E65-482510AA9235" descr="2D5DBBC8-94E1-4F4B-B5EF-F45345C9D166@fios-rout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06" t="17022" r="2686"/>
            <a:stretch/>
          </p:blipFill>
          <p:spPr bwMode="auto">
            <a:xfrm>
              <a:off x="6837353" y="2158410"/>
              <a:ext cx="5177733" cy="4191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5401" y="3187336"/>
              <a:ext cx="763260" cy="643039"/>
            </a:xfrm>
            <a:prstGeom prst="rect">
              <a:avLst/>
            </a:prstGeom>
          </p:spPr>
        </p:pic>
      </p:grpSp>
      <p:sp>
        <p:nvSpPr>
          <p:cNvPr id="7" name="Content Placeholder 2"/>
          <p:cNvSpPr>
            <a:spLocks noGrp="1"/>
          </p:cNvSpPr>
          <p:nvPr>
            <p:ph idx="1"/>
          </p:nvPr>
        </p:nvSpPr>
        <p:spPr/>
        <p:txBody>
          <a:bodyPr/>
          <a:lstStyle/>
          <a:p>
            <a:r>
              <a:rPr lang="en-US" dirty="0"/>
              <a:t>Exits</a:t>
            </a:r>
          </a:p>
          <a:p>
            <a:r>
              <a:rPr lang="en-US" dirty="0"/>
              <a:t>Restrooms</a:t>
            </a:r>
          </a:p>
          <a:p>
            <a:r>
              <a:rPr lang="en-US" dirty="0"/>
              <a:t>Emergency Evacuation</a:t>
            </a:r>
          </a:p>
          <a:p>
            <a:r>
              <a:rPr lang="en-US" dirty="0"/>
              <a:t>Breaks</a:t>
            </a:r>
          </a:p>
          <a:p>
            <a:r>
              <a:rPr lang="en-US" dirty="0"/>
              <a:t>Silence Phones &amp; Devices </a:t>
            </a:r>
          </a:p>
          <a:p>
            <a:r>
              <a:rPr lang="en-US" dirty="0"/>
              <a:t>Sponsor Acknowledgment</a:t>
            </a:r>
          </a:p>
          <a:p>
            <a:r>
              <a:rPr lang="en-US" dirty="0"/>
              <a:t>Other</a:t>
            </a:r>
          </a:p>
        </p:txBody>
      </p:sp>
    </p:spTree>
    <p:custDataLst>
      <p:tags r:id="rId1"/>
    </p:custDataLst>
    <p:extLst>
      <p:ext uri="{BB962C8B-B14F-4D97-AF65-F5344CB8AC3E}">
        <p14:creationId xmlns:p14="http://schemas.microsoft.com/office/powerpoint/2010/main" val="677231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a:ea typeface="ＭＳ Ｐゴシック" pitchFamily="34" charset="-128"/>
              </a:rPr>
              <a:t>Overview	</a:t>
            </a:r>
          </a:p>
        </p:txBody>
      </p:sp>
      <p:sp>
        <p:nvSpPr>
          <p:cNvPr id="6147" name="Content Placeholder 2"/>
          <p:cNvSpPr>
            <a:spLocks noGrp="1"/>
          </p:cNvSpPr>
          <p:nvPr>
            <p:ph idx="1"/>
          </p:nvPr>
        </p:nvSpPr>
        <p:spPr>
          <a:xfrm>
            <a:off x="715986" y="1262466"/>
            <a:ext cx="8737600" cy="4391025"/>
          </a:xfrm>
        </p:spPr>
        <p:txBody>
          <a:bodyPr/>
          <a:lstStyle/>
          <a:p>
            <a:r>
              <a:rPr lang="en-US" dirty="0">
                <a:ea typeface="ＭＳ Ｐゴシック" pitchFamily="34" charset="-128"/>
              </a:rPr>
              <a:t>General Aviation Joint Safety Committee (GAJSC) &amp; FAA Accident Study Findings	</a:t>
            </a:r>
          </a:p>
          <a:p>
            <a:r>
              <a:rPr lang="en-US" dirty="0">
                <a:ea typeface="ＭＳ Ｐゴシック" pitchFamily="34" charset="-128"/>
              </a:rPr>
              <a:t>Positive Safety Cultures</a:t>
            </a:r>
          </a:p>
          <a:p>
            <a:endParaRPr lang="en-US" dirty="0">
              <a:ea typeface="ＭＳ Ｐゴシック" pitchFamily="34" charset="-128"/>
            </a:endParaRPr>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66421">
            <a:off x="8534359" y="1513887"/>
            <a:ext cx="2987776" cy="38828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cxnSp>
        <p:nvCxnSpPr>
          <p:cNvPr id="3" name="Straight Connector 2">
            <a:extLst>
              <a:ext uri="{FF2B5EF4-FFF2-40B4-BE49-F238E27FC236}">
                <a16:creationId xmlns:a16="http://schemas.microsoft.com/office/drawing/2014/main" id="{C294EFEE-9CA7-E182-5F47-3613D4D1B025}"/>
              </a:ext>
            </a:extLst>
          </p:cNvPr>
          <p:cNvCxnSpPr/>
          <p:nvPr/>
        </p:nvCxnSpPr>
        <p:spPr bwMode="auto">
          <a:xfrm flipH="1">
            <a:off x="8188343" y="1257105"/>
            <a:ext cx="753060" cy="3845316"/>
          </a:xfrm>
          <a:prstGeom prst="line">
            <a:avLst/>
          </a:prstGeom>
          <a:noFill/>
          <a:ln w="228600" cap="flat" cmpd="sng" algn="ctr">
            <a:solidFill>
              <a:srgbClr val="05B2BB"/>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ustDataLst>
      <p:tags r:id="rId1"/>
    </p:custDataLst>
    <p:extLst>
      <p:ext uri="{BB962C8B-B14F-4D97-AF65-F5344CB8AC3E}">
        <p14:creationId xmlns:p14="http://schemas.microsoft.com/office/powerpoint/2010/main" val="3512413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F4A02C-F7F1-74BB-A31B-29E7F3994D30}"/>
              </a:ext>
            </a:extLst>
          </p:cNvPr>
          <p:cNvPicPr>
            <a:picLocks noChangeAspect="1"/>
          </p:cNvPicPr>
          <p:nvPr/>
        </p:nvPicPr>
        <p:blipFill rotWithShape="1">
          <a:blip r:embed="rId4"/>
          <a:srcRect l="6085" t="10893" r="5632" b="8852"/>
          <a:stretch/>
        </p:blipFill>
        <p:spPr>
          <a:xfrm>
            <a:off x="571500" y="1332088"/>
            <a:ext cx="9950741" cy="3239911"/>
          </a:xfrm>
          <a:prstGeom prst="rect">
            <a:avLst/>
          </a:prstGeom>
        </p:spPr>
      </p:pic>
      <p:sp>
        <p:nvSpPr>
          <p:cNvPr id="4" name="Title 1">
            <a:extLst>
              <a:ext uri="{FF2B5EF4-FFF2-40B4-BE49-F238E27FC236}">
                <a16:creationId xmlns:a16="http://schemas.microsoft.com/office/drawing/2014/main" id="{A7E122CC-B5F7-A830-5116-8E59EF4D2BEC}"/>
              </a:ext>
            </a:extLst>
          </p:cNvPr>
          <p:cNvSpPr txBox="1">
            <a:spLocks/>
          </p:cNvSpPr>
          <p:nvPr/>
        </p:nvSpPr>
        <p:spPr>
          <a:xfrm>
            <a:off x="571500" y="344488"/>
            <a:ext cx="11296651" cy="609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b="1" dirty="0">
                <a:solidFill>
                  <a:srgbClr val="06CAD4"/>
                </a:solidFill>
                <a:latin typeface="Arial" panose="020B0604020202020204" pitchFamily="34" charset="0"/>
                <a:ea typeface="ＭＳ Ｐゴシック" pitchFamily="34" charset="-128"/>
                <a:cs typeface="Arial" panose="020B0604020202020204" pitchFamily="34" charset="0"/>
              </a:rPr>
              <a:t>Culture</a:t>
            </a:r>
            <a:r>
              <a:rPr lang="en-US" dirty="0">
                <a:ea typeface="ＭＳ Ｐゴシック" pitchFamily="34" charset="-128"/>
              </a:rPr>
              <a:t>	</a:t>
            </a:r>
          </a:p>
        </p:txBody>
      </p:sp>
      <p:sp>
        <p:nvSpPr>
          <p:cNvPr id="5" name="TextBox 4">
            <a:extLst>
              <a:ext uri="{FF2B5EF4-FFF2-40B4-BE49-F238E27FC236}">
                <a16:creationId xmlns:a16="http://schemas.microsoft.com/office/drawing/2014/main" id="{A330C118-1C81-75CE-0FEE-9CF7E66C27C7}"/>
              </a:ext>
            </a:extLst>
          </p:cNvPr>
          <p:cNvSpPr txBox="1"/>
          <p:nvPr/>
        </p:nvSpPr>
        <p:spPr>
          <a:xfrm>
            <a:off x="722488" y="4949999"/>
            <a:ext cx="7360356" cy="584775"/>
          </a:xfrm>
          <a:prstGeom prst="rect">
            <a:avLst/>
          </a:prstGeom>
          <a:noFill/>
        </p:spPr>
        <p:txBody>
          <a:bodyPr wrap="square" rtlCol="0">
            <a:spAutoFit/>
          </a:bodyPr>
          <a:lstStyle/>
          <a:p>
            <a:pPr>
              <a:buNone/>
            </a:pPr>
            <a:r>
              <a:rPr lang="en-US" sz="3200" b="1" i="1" dirty="0">
                <a:solidFill>
                  <a:srgbClr val="06CAD4"/>
                </a:solidFill>
              </a:rPr>
              <a:t>“the way we do things around here.”</a:t>
            </a:r>
          </a:p>
        </p:txBody>
      </p:sp>
    </p:spTree>
    <p:custDataLst>
      <p:tags r:id="rId1"/>
    </p:custDataLst>
    <p:extLst>
      <p:ext uri="{BB962C8B-B14F-4D97-AF65-F5344CB8AC3E}">
        <p14:creationId xmlns:p14="http://schemas.microsoft.com/office/powerpoint/2010/main" val="2110487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7CBA0C-93EB-9F56-4DE3-2E3147812B15}"/>
              </a:ext>
            </a:extLst>
          </p:cNvPr>
          <p:cNvPicPr>
            <a:picLocks noChangeAspect="1"/>
          </p:cNvPicPr>
          <p:nvPr/>
        </p:nvPicPr>
        <p:blipFill rotWithShape="1">
          <a:blip r:embed="rId4"/>
          <a:srcRect l="2162" t="4343" r="52082" b="5311"/>
          <a:stretch/>
        </p:blipFill>
        <p:spPr>
          <a:xfrm>
            <a:off x="344774" y="944380"/>
            <a:ext cx="5006716" cy="4676931"/>
          </a:xfrm>
          <a:prstGeom prst="rect">
            <a:avLst/>
          </a:prstGeom>
        </p:spPr>
      </p:pic>
      <p:sp>
        <p:nvSpPr>
          <p:cNvPr id="2" name="Content Placeholder 2">
            <a:extLst>
              <a:ext uri="{FF2B5EF4-FFF2-40B4-BE49-F238E27FC236}">
                <a16:creationId xmlns:a16="http://schemas.microsoft.com/office/drawing/2014/main" id="{4E907A2D-5B93-3BDE-F859-C5275CD323AA}"/>
              </a:ext>
            </a:extLst>
          </p:cNvPr>
          <p:cNvSpPr txBox="1">
            <a:spLocks/>
          </p:cNvSpPr>
          <p:nvPr/>
        </p:nvSpPr>
        <p:spPr>
          <a:xfrm>
            <a:off x="6401633" y="944381"/>
            <a:ext cx="5006717" cy="34477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4000" b="1" dirty="0">
                <a:solidFill>
                  <a:srgbClr val="06CAD4"/>
                </a:solidFill>
                <a:latin typeface="Arial" panose="020B0604020202020204" pitchFamily="34" charset="0"/>
                <a:cs typeface="Arial" panose="020B0604020202020204" pitchFamily="34" charset="0"/>
              </a:rPr>
              <a:t>But I’m just one pilot…</a:t>
            </a:r>
          </a:p>
          <a:p>
            <a:pPr marL="0" indent="0" fontAlgn="auto">
              <a:spcAft>
                <a:spcPts val="0"/>
              </a:spcAft>
              <a:buNone/>
            </a:pPr>
            <a:r>
              <a:rPr lang="en-US" b="1"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I don’t fly for an airline or     belong to a club.</a:t>
            </a:r>
            <a:br>
              <a:rPr lang="en-US" sz="2800"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a:p>
            <a:pPr marL="0" indent="0" fontAlgn="auto">
              <a:spcAft>
                <a:spcPts val="0"/>
              </a:spcAft>
              <a:buNone/>
            </a:pPr>
            <a:r>
              <a:rPr lang="en-US" sz="2800" b="1" dirty="0">
                <a:latin typeface="Arial" panose="020B0604020202020204" pitchFamily="34" charset="0"/>
                <a:cs typeface="Arial" panose="020B0604020202020204" pitchFamily="34" charset="0"/>
              </a:rPr>
              <a:t>   I don’t have a culture that influences my decisions.</a:t>
            </a:r>
          </a:p>
        </p:txBody>
      </p:sp>
    </p:spTree>
    <p:custDataLst>
      <p:tags r:id="rId1"/>
    </p:custDataLst>
    <p:extLst>
      <p:ext uri="{BB962C8B-B14F-4D97-AF65-F5344CB8AC3E}">
        <p14:creationId xmlns:p14="http://schemas.microsoft.com/office/powerpoint/2010/main" val="3794376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413545-5A47-4701-550B-FCEA44503A87}"/>
              </a:ext>
            </a:extLst>
          </p:cNvPr>
          <p:cNvPicPr>
            <a:picLocks noChangeAspect="1"/>
          </p:cNvPicPr>
          <p:nvPr/>
        </p:nvPicPr>
        <p:blipFill>
          <a:blip r:embed="rId4"/>
          <a:stretch>
            <a:fillRect/>
          </a:stretch>
        </p:blipFill>
        <p:spPr>
          <a:xfrm>
            <a:off x="0" y="4566"/>
            <a:ext cx="12192000" cy="6848867"/>
          </a:xfrm>
          <a:prstGeom prst="rect">
            <a:avLst/>
          </a:prstGeom>
        </p:spPr>
      </p:pic>
    </p:spTree>
    <p:custDataLst>
      <p:tags r:id="rId1"/>
    </p:custDataLst>
    <p:extLst>
      <p:ext uri="{BB962C8B-B14F-4D97-AF65-F5344CB8AC3E}">
        <p14:creationId xmlns:p14="http://schemas.microsoft.com/office/powerpoint/2010/main" val="3385112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C35236-E716-C7EA-4ED9-8F35A08A422B}"/>
              </a:ext>
            </a:extLst>
          </p:cNvPr>
          <p:cNvPicPr>
            <a:picLocks noChangeAspect="1"/>
          </p:cNvPicPr>
          <p:nvPr/>
        </p:nvPicPr>
        <p:blipFill>
          <a:blip r:embed="rId4"/>
          <a:stretch>
            <a:fillRect/>
          </a:stretch>
        </p:blipFill>
        <p:spPr>
          <a:xfrm>
            <a:off x="0" y="597"/>
            <a:ext cx="12192000" cy="6856806"/>
          </a:xfrm>
          <a:prstGeom prst="rect">
            <a:avLst/>
          </a:prstGeom>
        </p:spPr>
      </p:pic>
    </p:spTree>
    <p:custDataLst>
      <p:tags r:id="rId1"/>
    </p:custDataLst>
    <p:extLst>
      <p:ext uri="{BB962C8B-B14F-4D97-AF65-F5344CB8AC3E}">
        <p14:creationId xmlns:p14="http://schemas.microsoft.com/office/powerpoint/2010/main" val="454435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DB3478-3AA4-89D3-4A44-EBF77870D815}"/>
              </a:ext>
            </a:extLst>
          </p:cNvPr>
          <p:cNvPicPr>
            <a:picLocks noChangeAspect="1"/>
          </p:cNvPicPr>
          <p:nvPr/>
        </p:nvPicPr>
        <p:blipFill>
          <a:blip r:embed="rId4"/>
          <a:stretch>
            <a:fillRect/>
          </a:stretch>
        </p:blipFill>
        <p:spPr>
          <a:xfrm>
            <a:off x="0" y="3175"/>
            <a:ext cx="12192000" cy="6851650"/>
          </a:xfrm>
          <a:prstGeom prst="rect">
            <a:avLst/>
          </a:prstGeom>
        </p:spPr>
      </p:pic>
    </p:spTree>
    <p:custDataLst>
      <p:tags r:id="rId1"/>
    </p:custDataLst>
    <p:extLst>
      <p:ext uri="{BB962C8B-B14F-4D97-AF65-F5344CB8AC3E}">
        <p14:creationId xmlns:p14="http://schemas.microsoft.com/office/powerpoint/2010/main" val="1189786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7A22F6-C6DF-B6DB-2B56-C1308DDC1965}"/>
              </a:ext>
            </a:extLst>
          </p:cNvPr>
          <p:cNvPicPr>
            <a:picLocks noChangeAspect="1"/>
          </p:cNvPicPr>
          <p:nvPr/>
        </p:nvPicPr>
        <p:blipFill>
          <a:blip r:embed="rId4"/>
          <a:stretch>
            <a:fillRect/>
          </a:stretch>
        </p:blipFill>
        <p:spPr>
          <a:xfrm>
            <a:off x="0" y="597"/>
            <a:ext cx="12192000" cy="6856806"/>
          </a:xfrm>
          <a:prstGeom prst="rect">
            <a:avLst/>
          </a:prstGeom>
        </p:spPr>
      </p:pic>
    </p:spTree>
    <p:custDataLst>
      <p:tags r:id="rId1"/>
    </p:custDataLst>
    <p:extLst>
      <p:ext uri="{BB962C8B-B14F-4D97-AF65-F5344CB8AC3E}">
        <p14:creationId xmlns:p14="http://schemas.microsoft.com/office/powerpoint/2010/main" val="42897274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_CUSTOM DESIGN" val="T1LtJmSb"/>
  <p:tag name="ARTICULATE_DESIGN_ID_CUSTOM DESIGN" val="ShLpoQ3C"/>
  <p:tag name="ARTICULATE_SLIDE_THUMBNAIL_REFRESH" val="1"/>
  <p:tag name="ARTICULATE_SLIDE_COUNT" val="1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TaxCatchAll xmlns="7efb5309-02d4-4703-9391-451c35aa3e46" xsi:nil="true"/>
    <lcf76f155ced4ddcb4097134ff3c332f xmlns="cb8b9acd-dabe-4a01-8ff1-24e1742fdbf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B2ACC40B803147A314B5B694074160" ma:contentTypeVersion="18" ma:contentTypeDescription="Create a new document." ma:contentTypeScope="" ma:versionID="981411c90150ca0dae02b62456687d3d">
  <xsd:schema xmlns:xsd="http://www.w3.org/2001/XMLSchema" xmlns:xs="http://www.w3.org/2001/XMLSchema" xmlns:p="http://schemas.microsoft.com/office/2006/metadata/properties" xmlns:ns2="cb8b9acd-dabe-4a01-8ff1-24e1742fdbf0" xmlns:ns3="7efb5309-02d4-4703-9391-451c35aa3e46" targetNamespace="http://schemas.microsoft.com/office/2006/metadata/properties" ma:root="true" ma:fieldsID="6a95ba57e595efa2f2ed1be72bf56d95" ns2:_="" ns3:_="">
    <xsd:import namespace="cb8b9acd-dabe-4a01-8ff1-24e1742fdbf0"/>
    <xsd:import namespace="7efb5309-02d4-4703-9391-451c35aa3e4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8b9acd-dabe-4a01-8ff1-24e1742fdb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551b491-77c5-4453-bcd0-2c522fd091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fb5309-02d4-4703-9391-451c35aa3e4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e3acb4a-fcea-401f-b60f-09e1a43a7428}" ma:internalName="TaxCatchAll" ma:showField="CatchAllData" ma:web="7efb5309-02d4-4703-9391-451c35aa3e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7D1EC2-086B-4869-9FB4-0CCB136B730B}">
  <ds:schemaRefs>
    <ds:schemaRef ds:uri="http://schemas.microsoft.com/sharepoint/events"/>
  </ds:schemaRefs>
</ds:datastoreItem>
</file>

<file path=customXml/itemProps2.xml><?xml version="1.0" encoding="utf-8"?>
<ds:datastoreItem xmlns:ds="http://schemas.openxmlformats.org/officeDocument/2006/customXml" ds:itemID="{0B80675E-01F7-49AA-B61E-EE85CFCAD03B}">
  <ds:schemaRefs>
    <ds:schemaRef ds:uri="http://schemas.openxmlformats.org/package/2006/metadata/core-properties"/>
    <ds:schemaRef ds:uri="04289566-cf42-4ce7-aa7c-2469c3d4502e"/>
    <ds:schemaRef ds:uri="http://purl.org/dc/elements/1.1/"/>
    <ds:schemaRef ds:uri="http://schemas.microsoft.com/office/2006/documentManagement/types"/>
    <ds:schemaRef ds:uri="http://www.w3.org/XML/1998/namespace"/>
    <ds:schemaRef ds:uri="http://schemas.microsoft.com/office/infopath/2007/PartnerControls"/>
    <ds:schemaRef ds:uri="http://purl.org/dc/terms/"/>
    <ds:schemaRef ds:uri="http://schemas.microsoft.com/sharepoint/v4"/>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5D941CC0-37F2-4072-B03F-02C8010C6A3B}"/>
</file>

<file path=customXml/itemProps4.xml><?xml version="1.0" encoding="utf-8"?>
<ds:datastoreItem xmlns:ds="http://schemas.openxmlformats.org/officeDocument/2006/customXml" ds:itemID="{AB17F8C7-2AEB-4BC2-A828-B2E729EBBA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36631</TotalTime>
  <Words>1605</Words>
  <Application>Microsoft Office PowerPoint</Application>
  <PresentationFormat>Widescreen</PresentationFormat>
  <Paragraphs>165</Paragraphs>
  <Slides>19</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ＭＳ Ｐゴシック</vt:lpstr>
      <vt:lpstr>Arial</vt:lpstr>
      <vt:lpstr>Cambria</vt:lpstr>
      <vt:lpstr>Helvetica Neue Medium</vt:lpstr>
      <vt:lpstr>Times New Roman</vt:lpstr>
      <vt:lpstr>var(--font-family-body)</vt:lpstr>
      <vt:lpstr>1_Custom Design</vt:lpstr>
      <vt:lpstr>Custom Design</vt:lpstr>
      <vt:lpstr>PowerPoint Presentation</vt:lpstr>
      <vt:lpstr>Welcome</vt:lpstr>
      <vt:lpstr>Overview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Safety Management Systems (SMS) Coming to General Aviation</vt:lpstr>
      <vt:lpstr>PowerPoint Presentation</vt:lpstr>
      <vt:lpstr>Questions?</vt:lpstr>
      <vt:lpstr>PowerPoint Presentation</vt:lpstr>
      <vt:lpstr>PowerPoint Presentation</vt:lpstr>
      <vt:lpstr>PowerPoint Presentation</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Steuernagle, John W (FAA)</cp:lastModifiedBy>
  <cp:revision>1182</cp:revision>
  <dcterms:created xsi:type="dcterms:W3CDTF">2005-01-28T20:32:53Z</dcterms:created>
  <dcterms:modified xsi:type="dcterms:W3CDTF">2025-01-07T19:22:31Z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0x010100B0B2ACC40B803147A314B5B694074160</vt:lpwstr>
  </property>
  <property fmtid="{D5CDD505-2E9C-101B-9397-08002B2CF9AE}" pid="3" name="_dlc_DocIdItemGuid">
    <vt:lpwstr>1d211c3b-080d-4272-9327-04e9f8204f55</vt:lpwstr>
  </property>
  <property fmtid="{D5CDD505-2E9C-101B-9397-08002B2CF9AE}" pid="4" name="ArticulateGUID">
    <vt:lpwstr>5A4C87E4-F6AD-482F-8C22-82125F6970CC</vt:lpwstr>
  </property>
  <property fmtid="{D5CDD505-2E9C-101B-9397-08002B2CF9AE}" pid="5" name="ArticulatePath">
    <vt:lpwstr>Human Factors Intro and Safety Culture-PPT-Wide-Rev 2</vt:lpwstr>
  </property>
</Properties>
</file>