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Lst>
  <p:notesMasterIdLst>
    <p:notesMasterId r:id="rId40"/>
  </p:notesMasterIdLst>
  <p:handoutMasterIdLst>
    <p:handoutMasterId r:id="rId41"/>
  </p:handoutMasterIdLst>
  <p:sldIdLst>
    <p:sldId id="273" r:id="rId6"/>
    <p:sldId id="274" r:id="rId7"/>
    <p:sldId id="275" r:id="rId8"/>
    <p:sldId id="371" r:id="rId9"/>
    <p:sldId id="343" r:id="rId10"/>
    <p:sldId id="352" r:id="rId11"/>
    <p:sldId id="351" r:id="rId12"/>
    <p:sldId id="345" r:id="rId13"/>
    <p:sldId id="346" r:id="rId14"/>
    <p:sldId id="347" r:id="rId15"/>
    <p:sldId id="348" r:id="rId16"/>
    <p:sldId id="349" r:id="rId17"/>
    <p:sldId id="374" r:id="rId18"/>
    <p:sldId id="375" r:id="rId19"/>
    <p:sldId id="361" r:id="rId20"/>
    <p:sldId id="362" r:id="rId21"/>
    <p:sldId id="359" r:id="rId22"/>
    <p:sldId id="360" r:id="rId23"/>
    <p:sldId id="356" r:id="rId24"/>
    <p:sldId id="357" r:id="rId25"/>
    <p:sldId id="358" r:id="rId26"/>
    <p:sldId id="376" r:id="rId27"/>
    <p:sldId id="373" r:id="rId28"/>
    <p:sldId id="369" r:id="rId29"/>
    <p:sldId id="363" r:id="rId30"/>
    <p:sldId id="366" r:id="rId31"/>
    <p:sldId id="364" r:id="rId32"/>
    <p:sldId id="365" r:id="rId33"/>
    <p:sldId id="328" r:id="rId34"/>
    <p:sldId id="488" r:id="rId35"/>
    <p:sldId id="341" r:id="rId36"/>
    <p:sldId id="288" r:id="rId37"/>
    <p:sldId id="335" r:id="rId38"/>
    <p:sldId id="367" r:id="rId39"/>
  </p:sldIdLst>
  <p:sldSz cx="12192000" cy="6858000"/>
  <p:notesSz cx="6858000" cy="9296400"/>
  <p:custDataLst>
    <p:tags r:id="rId42"/>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371"/>
            <p14:sldId id="343"/>
            <p14:sldId id="352"/>
            <p14:sldId id="351"/>
            <p14:sldId id="345"/>
            <p14:sldId id="346"/>
            <p14:sldId id="347"/>
            <p14:sldId id="348"/>
            <p14:sldId id="349"/>
            <p14:sldId id="374"/>
            <p14:sldId id="375"/>
            <p14:sldId id="361"/>
            <p14:sldId id="362"/>
            <p14:sldId id="359"/>
            <p14:sldId id="360"/>
            <p14:sldId id="356"/>
            <p14:sldId id="357"/>
            <p14:sldId id="358"/>
            <p14:sldId id="376"/>
            <p14:sldId id="373"/>
            <p14:sldId id="369"/>
            <p14:sldId id="363"/>
            <p14:sldId id="366"/>
            <p14:sldId id="364"/>
            <p14:sldId id="365"/>
            <p14:sldId id="328"/>
            <p14:sldId id="488"/>
            <p14:sldId id="341"/>
            <p14:sldId id="288"/>
            <p14:sldId id="335"/>
            <p14:sldId id="367"/>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F74"/>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62205" autoAdjust="0"/>
  </p:normalViewPr>
  <p:slideViewPr>
    <p:cSldViewPr snapToGrid="0">
      <p:cViewPr varScale="1">
        <p:scale>
          <a:sx n="69" d="100"/>
          <a:sy n="69" d="100"/>
        </p:scale>
        <p:origin x="2226" y="60"/>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20" Type="http://schemas.openxmlformats.org/officeDocument/2006/relationships/slide" Target="slides/slide1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Arial" panose="020B0604020202020204" pitchFamily="34" charset="0"/>
                <a:ea typeface="+mn-ea"/>
                <a:cs typeface="Arial" panose="020B0604020202020204" pitchFamily="34" charset="0"/>
              </a:rPr>
              <a:t>2022/12-07-274(I)PP </a:t>
            </a:r>
            <a:r>
              <a:rPr lang="en-US" dirty="0">
                <a:latin typeface="Arial" panose="020B0604020202020204" pitchFamily="34" charset="0"/>
                <a:ea typeface="ＭＳ Ｐゴシック" pitchFamily="34" charset="-128"/>
                <a:cs typeface="Arial" panose="020B0604020202020204" pitchFamily="34" charset="0"/>
              </a:rPr>
              <a:t>Original Author: John Steuernagle 08/17/2023;  POC Kevin Clover AFS-850 National FAASTeam Program Manager (Operations), Office (562-888-2020 revised by (Name) (MM/DD/YYYY)</a:t>
            </a: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b="1" dirty="0">
              <a:latin typeface="Arial" panose="020B0604020202020204" pitchFamily="34" charset="0"/>
              <a:ea typeface="ＭＳ Ｐゴシック" pitchFamily="34" charset="-128"/>
              <a:cs typeface="Arial" panose="020B0604020202020204" pitchFamily="34" charset="0"/>
            </a:endParaRPr>
          </a:p>
          <a:p>
            <a:pPr eaLnBrk="1" hangingPunct="1"/>
            <a:r>
              <a:rPr lang="en-US" b="1" dirty="0">
                <a:latin typeface="Arial" panose="020B0604020202020204" pitchFamily="34" charset="0"/>
                <a:ea typeface="ＭＳ Ｐゴシック" pitchFamily="34" charset="-128"/>
                <a:cs typeface="Arial" panose="020B0604020202020204" pitchFamily="34" charset="0"/>
              </a:rPr>
              <a:t>Presentation Note:  </a:t>
            </a:r>
            <a:r>
              <a:rPr lang="en-US" i="1" dirty="0">
                <a:latin typeface="Arial" panose="020B0604020202020204" pitchFamily="34" charset="0"/>
                <a:ea typeface="ＭＳ Ｐゴシック" pitchFamily="34" charset="-128"/>
                <a:cs typeface="Arial" panose="020B0604020202020204" pitchFamily="34" charset="0"/>
              </a:rPr>
              <a:t>This is the title slide </a:t>
            </a:r>
            <a:r>
              <a:rPr lang="en-US" b="0" i="1" dirty="0">
                <a:latin typeface="Arial" panose="020B0604020202020204" pitchFamily="34" charset="0"/>
                <a:ea typeface="ＭＳ Ｐゴシック" pitchFamily="34" charset="-128"/>
                <a:cs typeface="Arial" panose="020B0604020202020204" pitchFamily="34" charset="0"/>
              </a:rPr>
              <a:t>for </a:t>
            </a:r>
            <a:r>
              <a:rPr lang="en-US" b="1" i="0" dirty="0">
                <a:latin typeface="Arial" panose="020B0604020202020204" pitchFamily="34" charset="0"/>
                <a:ea typeface="ＭＳ Ｐゴシック" pitchFamily="34" charset="-128"/>
                <a:cs typeface="Arial" panose="020B0604020202020204" pitchFamily="34" charset="0"/>
              </a:rPr>
              <a:t>After-market Safety</a:t>
            </a:r>
            <a:r>
              <a:rPr lang="en-US" b="1" i="0" baseline="0" dirty="0">
                <a:latin typeface="Arial" panose="020B0604020202020204" pitchFamily="34" charset="0"/>
                <a:ea typeface="ＭＳ Ｐゴシック" pitchFamily="34" charset="-128"/>
                <a:cs typeface="Arial" panose="020B0604020202020204" pitchFamily="34" charset="0"/>
              </a:rPr>
              <a:t> Equipment</a:t>
            </a:r>
            <a:endParaRPr lang="en-US" dirty="0">
              <a:latin typeface="Arial" panose="020B0604020202020204" pitchFamily="34" charset="0"/>
              <a:ea typeface="ＭＳ Ｐゴシック" pitchFamily="34" charset="-128"/>
              <a:cs typeface="Arial" panose="020B0604020202020204" pitchFamily="34" charset="0"/>
            </a:endParaRP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Presentation notes  (stage direction and  presentation suggestions) will be preceded by a  </a:t>
            </a:r>
            <a:r>
              <a:rPr lang="en-US" b="1" dirty="0">
                <a:latin typeface="Arial" panose="020B0604020202020204" pitchFamily="34" charset="0"/>
                <a:ea typeface="ＭＳ Ｐゴシック" pitchFamily="34" charset="-128"/>
                <a:cs typeface="Arial" panose="020B0604020202020204" pitchFamily="34" charset="0"/>
              </a:rPr>
              <a:t>Bold header: </a:t>
            </a:r>
            <a:r>
              <a:rPr lang="en-US" i="1" dirty="0">
                <a:latin typeface="Arial" panose="020B0604020202020204" pitchFamily="34" charset="0"/>
                <a:ea typeface="ＭＳ Ｐゴシック" pitchFamily="34" charset="-128"/>
                <a:cs typeface="Arial" panose="020B0604020202020204" pitchFamily="34" charset="0"/>
              </a:rPr>
              <a:t>the notes themselves will be in Italic fonts.  </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b="1" i="1" dirty="0">
                <a:latin typeface="Arial" panose="020B0604020202020204" pitchFamily="34" charset="0"/>
                <a:ea typeface="ＭＳ Ｐゴシック" pitchFamily="34" charset="-128"/>
                <a:cs typeface="Arial" panose="020B0604020202020204" pitchFamily="34" charset="0"/>
              </a:rPr>
              <a:t>Program control instructions </a:t>
            </a:r>
            <a:r>
              <a:rPr lang="en-US" i="1" dirty="0">
                <a:latin typeface="Arial" panose="020B0604020202020204" pitchFamily="34" charset="0"/>
                <a:ea typeface="ＭＳ Ｐゴシック" pitchFamily="34" charset="-128"/>
                <a:cs typeface="Arial" panose="020B0604020202020204" pitchFamily="34" charset="0"/>
              </a:rPr>
              <a:t>will be in bold fonts and look like this:  </a:t>
            </a:r>
            <a:r>
              <a:rPr lang="en-US" b="1" dirty="0">
                <a:latin typeface="Arial" panose="020B0604020202020204" pitchFamily="34" charset="0"/>
                <a:ea typeface="ＭＳ Ｐゴシック" pitchFamily="34" charset="-128"/>
                <a:cs typeface="Arial" panose="020B0604020202020204" pitchFamily="34" charset="0"/>
              </a:rPr>
              <a:t>(Click) </a:t>
            </a:r>
            <a:r>
              <a:rPr lang="en-US" i="1" dirty="0">
                <a:latin typeface="Arial" panose="020B0604020202020204" pitchFamily="34" charset="0"/>
                <a:ea typeface="ＭＳ Ｐゴシック" pitchFamily="34" charset="-128"/>
                <a:cs typeface="Arial" panose="020B0604020202020204" pitchFamily="34" charset="0"/>
              </a:rPr>
              <a:t>for building information within a slide;  or this:  </a:t>
            </a:r>
            <a:r>
              <a:rPr lang="en-US" b="1" dirty="0">
                <a:latin typeface="Arial" panose="020B0604020202020204" pitchFamily="34" charset="0"/>
                <a:ea typeface="ＭＳ Ｐゴシック" pitchFamily="34" charset="-128"/>
                <a:cs typeface="Arial" panose="020B0604020202020204" pitchFamily="34" charset="0"/>
              </a:rPr>
              <a:t>(Next Slide) </a:t>
            </a:r>
            <a:r>
              <a:rPr lang="en-US" i="1" dirty="0">
                <a:latin typeface="Arial" panose="020B0604020202020204" pitchFamily="34" charset="0"/>
                <a:ea typeface="ＭＳ Ｐゴシック" pitchFamily="34" charset="-128"/>
                <a:cs typeface="Arial" panose="020B0604020202020204" pitchFamily="34" charset="0"/>
              </a:rPr>
              <a:t>for slide advance.</a:t>
            </a: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Some slides may contain background information that supports the concepts presented in the program.  </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Background information will always appear last and will be preceded by a bold  </a:t>
            </a:r>
            <a:r>
              <a:rPr lang="en-US" b="1" dirty="0">
                <a:latin typeface="Arial" panose="020B0604020202020204" pitchFamily="34" charset="0"/>
                <a:ea typeface="ＭＳ Ｐゴシック" pitchFamily="34" charset="-128"/>
                <a:cs typeface="Arial" panose="020B0604020202020204" pitchFamily="34" charset="0"/>
              </a:rPr>
              <a:t>Background: </a:t>
            </a:r>
            <a:r>
              <a:rPr lang="en-US" i="1" dirty="0">
                <a:latin typeface="Arial" panose="020B0604020202020204" pitchFamily="34" charset="0"/>
                <a:ea typeface="ＭＳ Ｐゴシック" pitchFamily="34" charset="-128"/>
                <a:cs typeface="Arial" panose="020B0604020202020204" pitchFamily="34" charset="0"/>
              </a:rPr>
              <a:t>identification.</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We have included a script of suggested dialog with each slide.  Presenters may read the script or modify it to suit their own presentation style.</a:t>
            </a:r>
          </a:p>
          <a:p>
            <a:pPr eaLnBrk="1" hangingPunct="1"/>
            <a:endParaRPr lang="en-US"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 </a:t>
            </a:r>
            <a:r>
              <a:rPr lang="en-US" b="1" dirty="0">
                <a:latin typeface="Arial" panose="020B0604020202020204" pitchFamily="34" charset="0"/>
                <a:ea typeface="ＭＳ Ｐゴシック" pitchFamily="34" charset="-128"/>
                <a:cs typeface="Arial" panose="020B0604020202020204" pitchFamily="34" charset="0"/>
              </a:rPr>
              <a:t>(Next Slide) </a:t>
            </a:r>
            <a:endParaRPr lang="en-US" i="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10</a:t>
            </a:fld>
            <a:endParaRPr lang="en-US" sz="120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Here’s an</a:t>
            </a:r>
            <a:r>
              <a:rPr lang="en-US" baseline="0" dirty="0">
                <a:latin typeface="Times New Roman" pitchFamily="18" charset="0"/>
                <a:ea typeface="ＭＳ Ｐゴシック" pitchFamily="34" charset="-128"/>
              </a:rPr>
              <a:t> exercise that has been around for a while but it’s worthy of review and it will definitely improve your chances of doing the right things in the right sequence to exit your aircraft or even automobile quickly and safely in emergency situations.    It works equally well in daylight or when vision is compromised by darkness, smoke, or injury.  Please follow along as we go through the steps.</a:t>
            </a:r>
          </a:p>
          <a:p>
            <a:pPr eaLnBrk="1" hangingPunct="1"/>
            <a:endParaRPr lang="en-US" baseline="0" dirty="0">
              <a:latin typeface="Times New Roman" pitchFamily="18" charset="0"/>
              <a:ea typeface="ＭＳ Ｐゴシック" pitchFamily="34" charset="-128"/>
            </a:endParaRPr>
          </a:p>
          <a:p>
            <a:pPr eaLnBrk="1" hangingPunct="1"/>
            <a:r>
              <a:rPr lang="en-US" b="1" i="0" baseline="0" dirty="0">
                <a:latin typeface="Times New Roman" pitchFamily="18" charset="0"/>
                <a:ea typeface="ＭＳ Ｐゴシック" pitchFamily="34" charset="-128"/>
              </a:rPr>
              <a:t>Presentation note:  </a:t>
            </a:r>
            <a:r>
              <a:rPr lang="en-US" b="0" i="1" baseline="0" dirty="0">
                <a:latin typeface="Times New Roman" pitchFamily="18" charset="0"/>
                <a:ea typeface="ＭＳ Ｐゴシック" pitchFamily="34" charset="-128"/>
              </a:rPr>
              <a:t>Encourage the audience to go through the motions from their seats. </a:t>
            </a:r>
          </a:p>
          <a:p>
            <a:pPr eaLnBrk="1" hangingPunct="1"/>
            <a:endParaRPr lang="en-US" b="1" i="1"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First of all imagine you’re sitting in your usual seat in the airplane you usually fly.  Visualize which hand you’ll use to open the exit closest to you.  Have you got the picture?</a:t>
            </a: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Good – now take your other hand, make a fist and hold it against your sternum like this. Our sternum is something we always have with us and it’s easy to find – even in the dark.  We’ll use it as a reference to find other important parts of the aircraft. </a:t>
            </a:r>
            <a:r>
              <a:rPr lang="en-US" b="1" i="0" baseline="0" dirty="0">
                <a:latin typeface="Times New Roman" pitchFamily="18" charset="0"/>
                <a:ea typeface="ＭＳ Ｐゴシック" pitchFamily="34" charset="-128"/>
              </a:rPr>
              <a:t>(Click)</a:t>
            </a:r>
          </a:p>
          <a:p>
            <a:pPr eaLnBrk="1" hangingPunct="1"/>
            <a:endParaRPr lang="en-US" b="0" i="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latin typeface="Times New Roman" pitchFamily="18" charset="0"/>
                <a:ea typeface="ＭＳ Ｐゴシック" pitchFamily="34" charset="-128"/>
              </a:rPr>
              <a:t>Now slide your hand from your sternum to your lap and from there to your seat.  Get a good grip  and keep you seat holding hand in position for the rest of the exercise. </a:t>
            </a:r>
            <a:r>
              <a:rPr lang="en-US" b="1" i="0" baseline="0" dirty="0">
                <a:latin typeface="Times New Roman" pitchFamily="18" charset="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latin typeface="Times New Roman" pitchFamily="18" charset="0"/>
                <a:ea typeface="ＭＳ Ｐゴシック" pitchFamily="34" charset="-128"/>
              </a:rPr>
              <a:t>Next take the hand not holding your seat and locate your sternum reference point. </a:t>
            </a:r>
            <a:r>
              <a:rPr lang="en-US" b="1" i="0" baseline="0" dirty="0">
                <a:latin typeface="Times New Roman" pitchFamily="18" charset="0"/>
                <a:ea typeface="ＭＳ Ｐゴシック" pitchFamily="34" charset="-128"/>
              </a:rPr>
              <a:t>(Click)</a:t>
            </a: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From there track to your lap and then the door latch.</a:t>
            </a:r>
            <a:r>
              <a:rPr lang="en-US" b="1" i="0" baseline="0" dirty="0">
                <a:latin typeface="Times New Roman" pitchFamily="18" charset="0"/>
                <a:ea typeface="ＭＳ Ｐゴシック" pitchFamily="34" charset="-128"/>
              </a:rPr>
              <a:t> </a:t>
            </a:r>
            <a:r>
              <a:rPr lang="en-US" b="0" i="0" baseline="0" dirty="0">
                <a:latin typeface="Times New Roman" pitchFamily="18" charset="0"/>
                <a:ea typeface="ＭＳ Ｐゴシック" pitchFamily="34" charset="-128"/>
              </a:rPr>
              <a:t>In some airplanes you’ll have to track to 2 door latches.  </a:t>
            </a:r>
          </a:p>
          <a:p>
            <a:pPr eaLnBrk="1" hangingPunct="1"/>
            <a:r>
              <a:rPr lang="en-US" b="0" i="0" baseline="0" dirty="0">
                <a:latin typeface="Times New Roman" pitchFamily="18" charset="0"/>
                <a:ea typeface="ＭＳ Ｐゴシック" pitchFamily="34" charset="-128"/>
              </a:rPr>
              <a:t>Unlatch the door, push it open, and return to your reference point. </a:t>
            </a:r>
            <a:r>
              <a:rPr lang="en-US" b="1" i="0" baseline="0" dirty="0">
                <a:latin typeface="Times New Roman" pitchFamily="18" charset="0"/>
                <a:ea typeface="ＭＳ Ｐゴシック" pitchFamily="34" charset="-128"/>
              </a:rPr>
              <a:t>(Click)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i="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latin typeface="Times New Roman" pitchFamily="18" charset="0"/>
                <a:ea typeface="ＭＳ Ｐゴシック" pitchFamily="34" charset="-128"/>
              </a:rPr>
              <a:t>From there again track down to your lap and then to your seat belt release all the while holding tightly on to your seat with your other hand.   Release your seat belt and prepare to exit.  Don’t let go of your seat though.  I’ll tell you when to do that.   </a:t>
            </a:r>
            <a:r>
              <a:rPr lang="en-US" b="1" i="0" baseline="0" dirty="0">
                <a:latin typeface="Times New Roman" pitchFamily="18" charset="0"/>
                <a:ea typeface="ＭＳ Ｐゴシック" pitchFamily="34" charset="-128"/>
              </a:rPr>
              <a:t>(Click)</a:t>
            </a:r>
            <a:endParaRPr lang="en-US" b="0" i="0" baseline="0" dirty="0">
              <a:latin typeface="Times New Roman" pitchFamily="18" charset="0"/>
              <a:ea typeface="ＭＳ Ｐゴシック" pitchFamily="34" charset="-128"/>
            </a:endParaRP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This little exercise could save your life in an emergency and it’s worth a gold seal.</a:t>
            </a:r>
            <a:endParaRPr lang="en-US" b="0" i="1"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a:p>
            <a:pPr eaLnBrk="1" hangingPunct="1"/>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689283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29A76DD-E19A-42D4-A975-E5129EC5F59E}" type="slidenum">
              <a:rPr lang="en-US" sz="1200" smtClean="0">
                <a:latin typeface="Times New Roman" pitchFamily="18" charset="0"/>
              </a:rPr>
              <a:pPr eaLnBrk="1" hangingPunct="1"/>
              <a:t>11</a:t>
            </a:fld>
            <a:endParaRPr lang="en-US" sz="1200">
              <a:latin typeface="Times New Roman" pitchFamily="18"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Now</a:t>
            </a:r>
            <a:r>
              <a:rPr lang="en-US" baseline="0" dirty="0">
                <a:latin typeface="Times New Roman" pitchFamily="18" charset="0"/>
                <a:ea typeface="ＭＳ Ｐゴシック" pitchFamily="34" charset="-128"/>
              </a:rPr>
              <a:t> I know you’re wondering why you’re still holding on to your seats when the whole object of the exercise was to undo the seatbelt and exit.  </a:t>
            </a:r>
            <a:r>
              <a:rPr lang="en-US" b="1" baseline="0" dirty="0">
                <a:latin typeface="Times New Roman" pitchFamily="18" charset="0"/>
                <a:ea typeface="ＭＳ Ｐゴシック" pitchFamily="34" charset="-128"/>
              </a:rPr>
              <a:t>(Click)</a:t>
            </a:r>
            <a:endParaRPr lang="en-US" b="1"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Answer – Because we might be upside down &amp; unbuckling the belt without preparation could lead to a cracked skull.  Also - some</a:t>
            </a:r>
            <a:r>
              <a:rPr lang="en-US" baseline="0" dirty="0">
                <a:latin typeface="Times New Roman" pitchFamily="18" charset="0"/>
                <a:ea typeface="ＭＳ Ｐゴシック" pitchFamily="34" charset="-128"/>
              </a:rPr>
              <a:t> buckles are difficult or impossible to unlatch when they’re under load.  You can use your seat holding hand to take the strain off the buckle before unlatching it.</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a:t>
            </a:r>
            <a:endParaRPr lang="en-US" b="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908951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12</a:t>
            </a:fld>
            <a:endParaRPr lang="en-US" sz="120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Just one more thing about seat belts.  Buckle placement is important.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In this illustration,</a:t>
            </a:r>
            <a:r>
              <a:rPr lang="en-US" baseline="0" dirty="0">
                <a:latin typeface="Times New Roman" pitchFamily="18" charset="0"/>
                <a:ea typeface="ＭＳ Ｐゴシック" pitchFamily="34" charset="-128"/>
              </a:rPr>
              <a:t> the seat belt buckle is low on the pilot’s left side.  With the door closed, the buckle will be under the armrest.  If the door were jammed, precious time could be spent in cutting the seatbelt &amp; finding another exit</a:t>
            </a:r>
            <a:r>
              <a:rPr lang="en-US" b="1" baseline="0" dirty="0">
                <a:latin typeface="Times New Roman" pitchFamily="18" charset="0"/>
                <a:ea typeface="ＭＳ Ｐゴシック" pitchFamily="34" charset="-128"/>
              </a:rPr>
              <a:t>. (Click)</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Here the buckle is low on the pilot’s right side and it’s unobstructed – a much better choice for buckle placement.</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Next let’s take a look at some more costly safety technologies.</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  </a:t>
            </a:r>
            <a:endParaRPr lang="en-US" b="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43861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general aviation fleet is now equipped with ADS-B Out technology but ADS-B In?  Well, not so much.  Panel mounted ADS-B In can run to tens of thousands of dollars, so it’s understandable that some aircraft owners are reluctant to make the investment.  Economical external solutions are available though, and all can traffic and real-time weather information in easy-to-interpret graphical formats.  </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288030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external solutions – Electronic Flight Bags have largely replaced paper charts.  Integrated flight planning, weather, and aircraft position overlaid on moving maps are wonderful situational awareness assets.  Chart updates that used to take hours can now be done in a few minutes.  We do recommend dual display devices though, and many pilots carry paper sectional or WAC charts for backup.  </a:t>
            </a:r>
            <a:r>
              <a:rPr lang="en-US" b="1" dirty="0"/>
              <a:t>(Click)</a:t>
            </a:r>
          </a:p>
          <a:p>
            <a:endParaRPr lang="en-US" b="1" dirty="0"/>
          </a:p>
          <a:p>
            <a:r>
              <a:rPr lang="en-US" b="0" dirty="0"/>
              <a:t>FAAs Advisory Circular, AC 120-76D – Authorization for Use of Electronic Flight Bags contains the information you need to get started.</a:t>
            </a:r>
          </a:p>
          <a:p>
            <a:endParaRPr lang="en-US" dirty="0"/>
          </a:p>
          <a:p>
            <a:r>
              <a:rPr lang="en-US" b="1" dirty="0"/>
              <a:t>(Next Slide)</a:t>
            </a:r>
          </a:p>
          <a:p>
            <a:endParaRPr lang="en-US" b="1" dirty="0"/>
          </a:p>
          <a:p>
            <a:r>
              <a:rPr lang="en-US" b="1" dirty="0"/>
              <a:t>Background:  </a:t>
            </a:r>
            <a:r>
              <a:rPr lang="en-US" dirty="0"/>
              <a:t>AC 120-76D - Authorization for Use of Electronic Flight Bags (faa.gov) https://tinyurl.com/2cpky75p</a:t>
            </a:r>
          </a:p>
          <a:p>
            <a:endParaRPr lang="en-US" dirty="0"/>
          </a:p>
          <a:p>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743470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In its’ simplest form, FDM consists of a cockpit voice recorder that records at least the most recent 15 minutes of crew conversations, and a flight data recorder that preserves such things as engine parameters, control position, heading, altitude, and airspeed data.  </a:t>
            </a:r>
            <a:r>
              <a:rPr lang="en-US" b="1" dirty="0">
                <a:latin typeface="Times New Roman" pitchFamily="18" charset="0"/>
                <a:ea typeface="ＭＳ Ｐゴシック" pitchFamily="34" charset="-128"/>
              </a:rPr>
              <a:t>(Click)</a:t>
            </a:r>
          </a:p>
          <a:p>
            <a:endParaRPr lang="en-US" b="1"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The equipment and processes to acquire and distribute the data are collectively known as Flight Operational Quality Assurance or </a:t>
            </a:r>
            <a:r>
              <a:rPr lang="en-US" b="1" dirty="0">
                <a:latin typeface="Times New Roman" pitchFamily="18" charset="0"/>
                <a:ea typeface="ＭＳ Ｐゴシック" pitchFamily="34" charset="-128"/>
              </a:rPr>
              <a:t>FOQA </a:t>
            </a:r>
            <a:r>
              <a:rPr lang="en-US" dirty="0">
                <a:latin typeface="Times New Roman" pitchFamily="18" charset="0"/>
                <a:ea typeface="ＭＳ Ｐゴシック" pitchFamily="34" charset="-128"/>
              </a:rPr>
              <a:t>(pronounced: </a:t>
            </a:r>
            <a:r>
              <a:rPr lang="en-US" b="1" dirty="0" err="1">
                <a:latin typeface="Times New Roman" pitchFamily="18" charset="0"/>
                <a:ea typeface="ＭＳ Ｐゴシック" pitchFamily="34" charset="-128"/>
              </a:rPr>
              <a:t>Fohqua</a:t>
            </a:r>
            <a:r>
              <a:rPr lang="en-US" dirty="0">
                <a:latin typeface="Times New Roman" pitchFamily="18" charset="0"/>
                <a:ea typeface="ＭＳ Ｐゴシック" pitchFamily="34" charset="-128"/>
              </a:rPr>
              <a:t>)</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But this equipment is only for the big guys right?  General Aviation aircraft don’t have anything like this ……………………. Or do they?</a:t>
            </a:r>
            <a:endParaRPr lang="en-US" b="1"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dirty="0">
              <a:latin typeface="Times New Roman" pitchFamily="18" charset="0"/>
              <a:ea typeface="ＭＳ Ｐゴシック" pitchFamily="34" charset="-128"/>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36C39AF-5418-4CF1-9D58-DEAFC965A5F8}" type="slidenum">
              <a:rPr lang="en-US" sz="1200">
                <a:solidFill>
                  <a:prstClr val="black"/>
                </a:solidFill>
                <a:latin typeface="Times New Roman" pitchFamily="18" charset="0"/>
              </a:rPr>
              <a:pPr eaLnBrk="1" hangingPunct="1"/>
              <a:t>15</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1818857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While it’s true that most GA aircraft don’t have dedicated automatic flight data recording devices now; we will be able to enjoy the benefits of equipage in the future.  In the meantime it’s often surprising to see what we already have.  </a:t>
            </a:r>
            <a:r>
              <a:rPr lang="en-US" b="1" dirty="0">
                <a:latin typeface="Times New Roman" pitchFamily="18" charset="0"/>
                <a:ea typeface="ＭＳ Ｐゴシック" pitchFamily="34" charset="-128"/>
              </a:rPr>
              <a:t>(Click)</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Manufacturers are already offering self-contained flight data and visual data recorders for GA airplanes and helicopters.  Most operators of this equipment must periodically down load and analyze the recorded data – often with the aid of dedicated computer programs.   </a:t>
            </a:r>
          </a:p>
          <a:p>
            <a:endParaRPr lang="en-US" b="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dirty="0">
              <a:latin typeface="Times New Roman" pitchFamily="18" charset="0"/>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5E32319-C295-44AA-84AC-512C54C1E11D}" type="slidenum">
              <a:rPr lang="en-US" sz="1200">
                <a:solidFill>
                  <a:prstClr val="black"/>
                </a:solidFill>
                <a:latin typeface="Times New Roman" pitchFamily="18" charset="0"/>
              </a:rPr>
              <a:pPr eaLnBrk="1" hangingPunct="1"/>
              <a:t>16</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682919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Infrared cameras are available for installation on GA airplanes and their</a:t>
            </a:r>
            <a:r>
              <a:rPr lang="en-US" baseline="0" dirty="0">
                <a:solidFill>
                  <a:srgbClr val="FF0000"/>
                </a:solidFill>
              </a:rPr>
              <a:t> output can be displayed on multi function displays.   Of course it’s nice to be able to see wildlife and other obstructions on the runway but they’re also quite useful in depicting terrain in weather or on a dark night.  </a:t>
            </a:r>
          </a:p>
          <a:p>
            <a:endParaRPr lang="en-US" baseline="0" dirty="0">
              <a:solidFill>
                <a:srgbClr val="FF0000"/>
              </a:solidFill>
            </a:endParaRPr>
          </a:p>
          <a:p>
            <a:r>
              <a:rPr lang="en-US" baseline="0" dirty="0">
                <a:solidFill>
                  <a:srgbClr val="FF0000"/>
                </a:solidFill>
              </a:rPr>
              <a:t>A word of caution though.  Enhanced vision technology takes some getting used to.  You’ll have to make the transition to visual reference at some point and that can be a challenge.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545735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time now, we’ve been able to combine</a:t>
            </a:r>
            <a:r>
              <a:rPr lang="en-US" baseline="0" dirty="0"/>
              <a:t> imagery from sensors and navigation systems, with our view out the window to see the world as never before.  We call this Synthetic Vision  </a:t>
            </a:r>
            <a:r>
              <a:rPr lang="en-US" b="1" baseline="0" dirty="0"/>
              <a:t>(Click)</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Using information from navigation databases we can create a picture of the flight environment and overlay that picture with aircraft instrumentation, and weather information to create a single image that contains all of the information necessary for safe flight operations. </a:t>
            </a:r>
            <a:r>
              <a:rPr lang="en-US" b="1" baseline="0" dirty="0"/>
              <a:t>(Click)</a:t>
            </a:r>
          </a:p>
          <a:p>
            <a:endParaRPr lang="en-US" dirty="0"/>
          </a:p>
          <a:p>
            <a:r>
              <a:rPr lang="en-US" dirty="0"/>
              <a:t>Developed for tactical military flying, the HUD</a:t>
            </a:r>
            <a:r>
              <a:rPr lang="en-US" baseline="0" dirty="0"/>
              <a:t> or Head Up Display presents information from aircraft instrument displays directly in pilots’  fields of view as they look through their wind screens.  HUD technology is already installed in many airline cockpits and it’s making its’ way to General Aviation as well. </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1481890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Military aircraft have had AOA indicators for years.  They’re essential to getting optimum performance in challenging situations but also very useful in routine flying as well.  Only recently have they become more available and affordable for GA aircraft.</a:t>
            </a:r>
          </a:p>
          <a:p>
            <a:endParaRPr lang="en-US" dirty="0">
              <a:latin typeface="Times New Roman" pitchFamily="18" charset="0"/>
            </a:endParaRPr>
          </a:p>
          <a:p>
            <a:r>
              <a:rPr lang="en-US" b="1" dirty="0">
                <a:latin typeface="Times New Roman" pitchFamily="18" charset="0"/>
              </a:rPr>
              <a:t>(Next Slide)</a:t>
            </a:r>
          </a:p>
          <a:p>
            <a:endParaRPr lang="en-US" dirty="0">
              <a:latin typeface="Times New Roman" pitchFamily="18"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F7166641-4444-45D3-97B7-908F71D71CD6}" type="slidenum">
              <a:rPr lang="en-US" sz="1200" smtClean="0">
                <a:latin typeface="Times New Roman" pitchFamily="18" charset="0"/>
              </a:rPr>
              <a:pPr eaLnBrk="1" hangingPunct="1"/>
              <a:t>19</a:t>
            </a:fld>
            <a:endParaRPr lang="en-US" sz="1200">
              <a:latin typeface="Times New Roman" pitchFamily="18" charset="0"/>
            </a:endParaRPr>
          </a:p>
        </p:txBody>
      </p:sp>
    </p:spTree>
    <p:extLst>
      <p:ext uri="{BB962C8B-B14F-4D97-AF65-F5344CB8AC3E}">
        <p14:creationId xmlns:p14="http://schemas.microsoft.com/office/powerpoint/2010/main" val="100603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AOA indicators are showing up on many new aircraft and there are also affordable retrofit options.  Flying with reference to Angle of </a:t>
            </a:r>
          </a:p>
          <a:p>
            <a:r>
              <a:rPr lang="en-US" dirty="0">
                <a:latin typeface="Times New Roman" pitchFamily="18" charset="0"/>
              </a:rPr>
              <a:t>Attack, can go a long way toward reducing the number of stall/spin accidents.</a:t>
            </a:r>
          </a:p>
          <a:p>
            <a:endParaRPr lang="en-US" dirty="0">
              <a:latin typeface="Times New Roman" pitchFamily="18" charset="0"/>
            </a:endParaRPr>
          </a:p>
          <a:p>
            <a:r>
              <a:rPr lang="en-US" dirty="0">
                <a:latin typeface="Times New Roman" pitchFamily="18" charset="0"/>
              </a:rPr>
              <a:t> </a:t>
            </a:r>
            <a:r>
              <a:rPr lang="en-US" b="1" dirty="0">
                <a:latin typeface="Times New Roman" pitchFamily="18" charset="0"/>
              </a:rPr>
              <a:t>(Next Slide)</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77537CCF-DFDF-42CA-B0AC-6687807B217A}" type="slidenum">
              <a:rPr lang="en-US" sz="1200" smtClean="0">
                <a:latin typeface="Times New Roman" pitchFamily="18" charset="0"/>
              </a:rPr>
              <a:pPr eaLnBrk="1" hangingPunct="1"/>
              <a:t>20</a:t>
            </a:fld>
            <a:endParaRPr lang="en-US" sz="1200">
              <a:latin typeface="Times New Roman" pitchFamily="18" charset="0"/>
            </a:endParaRPr>
          </a:p>
        </p:txBody>
      </p:sp>
    </p:spTree>
    <p:extLst>
      <p:ext uri="{BB962C8B-B14F-4D97-AF65-F5344CB8AC3E}">
        <p14:creationId xmlns:p14="http://schemas.microsoft.com/office/powerpoint/2010/main" val="36516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FAA’s Small Airplane Directorate has streamlined the process for production and retrofit approval of AOA and many other General Aviation safety devices.  </a:t>
            </a:r>
          </a:p>
          <a:p>
            <a:endParaRPr lang="en-US" dirty="0">
              <a:latin typeface="Times New Roman" pitchFamily="18" charset="0"/>
            </a:endParaRPr>
          </a:p>
          <a:p>
            <a:r>
              <a:rPr lang="en-US" b="1" dirty="0">
                <a:latin typeface="Times New Roman" pitchFamily="18" charset="0"/>
              </a:rPr>
              <a:t>Presentation Note:   </a:t>
            </a:r>
            <a:r>
              <a:rPr lang="en-US" i="1" dirty="0">
                <a:latin typeface="Times New Roman" pitchFamily="18" charset="0"/>
              </a:rPr>
              <a:t>If you have an internet connection you can access the Press Release by clicking on the information button on the lower right of the screen.</a:t>
            </a:r>
            <a:endParaRPr lang="en-US" dirty="0">
              <a:latin typeface="Times New Roman" pitchFamily="18" charset="0"/>
            </a:endParaRPr>
          </a:p>
          <a:p>
            <a:endParaRPr lang="en-US" dirty="0">
              <a:latin typeface="Times New Roman" pitchFamily="18" charset="0"/>
            </a:endParaRPr>
          </a:p>
          <a:p>
            <a:r>
              <a:rPr lang="en-US" dirty="0">
                <a:latin typeface="Times New Roman" pitchFamily="18" charset="0"/>
              </a:rPr>
              <a:t> </a:t>
            </a:r>
            <a:r>
              <a:rPr lang="en-US" b="1" dirty="0">
                <a:latin typeface="Times New Roman" pitchFamily="18" charset="0"/>
              </a:rPr>
              <a:t>(Next Slide)</a:t>
            </a:r>
          </a:p>
          <a:p>
            <a:endParaRPr lang="en-US" dirty="0">
              <a:latin typeface="Times New Roman" pitchFamily="18"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46A034D0-0777-4A75-B8CE-7BBE60220652}" type="slidenum">
              <a:rPr lang="en-US" sz="1200" smtClean="0">
                <a:latin typeface="Times New Roman" pitchFamily="18" charset="0"/>
              </a:rPr>
              <a:pPr eaLnBrk="1" hangingPunct="1"/>
              <a:t>21</a:t>
            </a:fld>
            <a:endParaRPr lang="en-US" sz="1200">
              <a:latin typeface="Times New Roman" pitchFamily="18" charset="0"/>
            </a:endParaRPr>
          </a:p>
        </p:txBody>
      </p:sp>
    </p:spTree>
    <p:extLst>
      <p:ext uri="{BB962C8B-B14F-4D97-AF65-F5344CB8AC3E}">
        <p14:creationId xmlns:p14="http://schemas.microsoft.com/office/powerpoint/2010/main" val="2803325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Ballistic recovery systems (parachutes) are standard equipment on some general aviation aircraft.  And there’s a growing market for retrofit installations.  They are expensive but they do have an impressive record of performance and are credited with hundreds of lives saved. </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017945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on only a few aircraft types now, Emergency Autoland (EAL) technology is making its way into the General Aviation fleet.  While most of us will not be flying with this technology it’s possible that we’ll be sharing the airspace with an aircraft under autonomous control.  So, we need to know a little bit about how the system works. </a:t>
            </a:r>
            <a:r>
              <a:rPr lang="en-US" b="1" dirty="0"/>
              <a:t>(Click)</a:t>
            </a:r>
          </a:p>
          <a:p>
            <a:endParaRPr lang="en-US" b="1" dirty="0"/>
          </a:p>
          <a:p>
            <a:r>
              <a:rPr lang="en-US" b="0" dirty="0"/>
              <a:t>When activated by pilot or passengers, the EAL system will select a suitable airport that can accommodate the aircraft and navigate to it.  It will squawk 7700 and broadcast intentions on emergency and appropriate ATC and emergency frequencies.  Within 12 miles of the selected airport the system will broadcast advisories on the appropriate ATC or Common Traffic Advisory (CTAF) frequency and on guard 121.5 MHz. </a:t>
            </a:r>
            <a:r>
              <a:rPr lang="en-US" b="1" dirty="0"/>
              <a:t>(Click)</a:t>
            </a:r>
          </a:p>
          <a:p>
            <a:endParaRPr lang="en-US" b="1" dirty="0"/>
          </a:p>
          <a:p>
            <a:r>
              <a:rPr lang="en-US" b="0" dirty="0"/>
              <a:t>ATC and pilots should consider active EAL aircraft as priority traffic and remain clear of their flight path.  </a:t>
            </a:r>
          </a:p>
          <a:p>
            <a:r>
              <a:rPr lang="en-US" b="0" dirty="0"/>
              <a:t>This is an important point because EAL aircraft do not scan for or avoid conflicting traffic.  </a:t>
            </a:r>
          </a:p>
          <a:p>
            <a:endParaRPr lang="en-US" b="0" dirty="0"/>
          </a:p>
          <a:p>
            <a:r>
              <a:rPr lang="en-US" b="0" dirty="0"/>
              <a:t>Once on the runway, the EAL aircraft will stop, shut down engines, and direct occupants to exit the aircraft.</a:t>
            </a:r>
          </a:p>
          <a:p>
            <a:endParaRPr lang="en-US" b="0" dirty="0"/>
          </a:p>
          <a:p>
            <a:r>
              <a:rPr lang="en-US" b="1" dirty="0"/>
              <a:t>(Next Slide)</a:t>
            </a:r>
          </a:p>
          <a:p>
            <a:endParaRPr lang="en-US" b="1"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1912762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automobiles fewer mechanical parts equals increased</a:t>
            </a:r>
            <a:r>
              <a:rPr lang="en-US" baseline="0" dirty="0"/>
              <a:t> reliability which, in turn, increases maintenance intervals and reduces maintenance expense and increases fuel efficiency.</a:t>
            </a:r>
          </a:p>
          <a:p>
            <a:endParaRPr lang="en-US" baseline="0" dirty="0"/>
          </a:p>
          <a:p>
            <a:r>
              <a:rPr lang="en-US" baseline="0" dirty="0"/>
              <a:t>One caveat though; unlike magnetos which produce their own electrical energy, electronic ignition systems must have a separate power source.  Still – replacing one magneto with electronic ignition can yield significant benefits in longevity and fuel economy.</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597132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list goes on.  It seems like</a:t>
            </a:r>
            <a:r>
              <a:rPr lang="en-US" baseline="0" dirty="0"/>
              <a:t> there’s a new product every week.  They’re all great of course but how many improvements can you make to one airplane and still have room for people and their luggage?  </a:t>
            </a:r>
          </a:p>
          <a:p>
            <a:endParaRPr lang="en-US" baseline="0" dirty="0"/>
          </a:p>
          <a:p>
            <a:r>
              <a:rPr lang="en-US" baseline="0" dirty="0"/>
              <a:t>There’s one major safety asset that we haven’t yet discussed, and I’ll bet you know what it is. </a:t>
            </a:r>
          </a:p>
          <a:p>
            <a:endParaRPr lang="en-US" baseline="0" dirty="0"/>
          </a:p>
          <a:p>
            <a:r>
              <a:rPr lang="en-US" b="1" baseline="0" dirty="0"/>
              <a:t>Presentation note:  </a:t>
            </a:r>
            <a:r>
              <a:rPr lang="en-US" b="0" i="1" baseline="0" dirty="0"/>
              <a:t>Pause for audience suggestions….. Then”</a:t>
            </a:r>
          </a:p>
          <a:p>
            <a:endParaRPr lang="en-US" b="0" i="1" baseline="0" dirty="0"/>
          </a:p>
          <a:p>
            <a:r>
              <a:rPr lang="en-US" b="1" i="0" baseline="0" dirty="0"/>
              <a:t>(Next Slide)</a:t>
            </a:r>
          </a:p>
          <a:p>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1773639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trained, proficient</a:t>
            </a:r>
            <a:r>
              <a:rPr lang="en-US" baseline="0" dirty="0"/>
              <a:t> pilots are competent, confident, and safe.  That’s why we recommend investing in a robust, comprehensive proficiency training program.  There’s simply no better way to ensure flight safety.</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1263584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Can you imagine how well </a:t>
            </a:r>
            <a:r>
              <a:rPr lang="en-US" baseline="0" dirty="0"/>
              <a:t> professional athletes would perform if they didn’t practice between games or stay in shape during the off season? </a:t>
            </a:r>
            <a:r>
              <a:rPr lang="en-US" b="1" baseline="0" dirty="0"/>
              <a:t>(Click)</a:t>
            </a:r>
            <a:endParaRPr lang="en-US" baseline="0" dirty="0"/>
          </a:p>
          <a:p>
            <a:endParaRPr lang="en-US" baseline="0" dirty="0"/>
          </a:p>
          <a:p>
            <a:r>
              <a:rPr lang="en-US" baseline="0" dirty="0"/>
              <a:t>Would you choose to be treated by doctors who had no continuing education since graduating from medical school?  </a:t>
            </a:r>
            <a:r>
              <a:rPr lang="en-US" b="1" baseline="0" dirty="0"/>
              <a:t>(Click)</a:t>
            </a:r>
            <a:endParaRPr lang="en-US" baseline="0" dirty="0"/>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Or how about a professional pilot flight crew who never train for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r>
              <a:rPr lang="en-US" sz="1200" kern="1200" dirty="0">
                <a:solidFill>
                  <a:schemeClr val="tx1"/>
                </a:solidFill>
                <a:effectLst/>
                <a:latin typeface="Times New Roman" pitchFamily="18" charset="0"/>
                <a:ea typeface="+mn-ea"/>
                <a:cs typeface="+mn-cs"/>
              </a:rPr>
              <a:t>Pros know that proficiency is not a destination but rather a journey that never ends.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Regular training keeps the them at peak performance every time they take to the air.</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65227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Proficiency training works</a:t>
            </a:r>
            <a:r>
              <a:rPr lang="en-US" baseline="0" dirty="0"/>
              <a:t> for General Aviation pilots too.  Pilots who participate in the </a:t>
            </a:r>
            <a:r>
              <a:rPr lang="en-US" sz="1200" kern="1200" dirty="0">
                <a:solidFill>
                  <a:schemeClr val="tx1"/>
                </a:solidFill>
                <a:effectLst/>
                <a:latin typeface="Times New Roman" pitchFamily="18" charset="0"/>
                <a:ea typeface="+mn-ea"/>
                <a:cs typeface="+mn-cs"/>
              </a:rPr>
              <a:t>FAA </a:t>
            </a:r>
            <a:r>
              <a:rPr lang="en-US" sz="1200" b="1" i="1" kern="1200" dirty="0">
                <a:solidFill>
                  <a:schemeClr val="tx1"/>
                </a:solidFill>
                <a:effectLst/>
                <a:latin typeface="Times New Roman" pitchFamily="18" charset="0"/>
                <a:ea typeface="+mn-ea"/>
                <a:cs typeface="+mn-cs"/>
              </a:rPr>
              <a:t>WINGS </a:t>
            </a:r>
            <a:r>
              <a:rPr lang="en-US" sz="1200" kern="1200" dirty="0">
                <a:solidFill>
                  <a:schemeClr val="tx1"/>
                </a:solidFill>
                <a:effectLst/>
                <a:latin typeface="Times New Roman" pitchFamily="18" charset="0"/>
                <a:ea typeface="+mn-ea"/>
                <a:cs typeface="+mn-cs"/>
              </a:rPr>
              <a:t>Pilot Proficiency program </a:t>
            </a:r>
            <a:r>
              <a:rPr lang="en-US" baseline="0" dirty="0"/>
              <a:t>fly with more confidence.  They and their passengers are comfortable in the air.  And proficiency training can expand our horizons by exploring the operational capabilities of our present aircraft or introducing us to more complex and capable planes as well as more challenging destinations.  </a:t>
            </a:r>
          </a:p>
          <a:p>
            <a:endParaRPr lang="en-US" baseline="0" dirty="0"/>
          </a:p>
          <a:p>
            <a:r>
              <a:rPr lang="en-US" baseline="0" dirty="0"/>
              <a:t>Most importantly - proficiency training keeps us safe.  </a:t>
            </a:r>
            <a:r>
              <a:rPr lang="en-US" b="1" baseline="0" dirty="0"/>
              <a:t>(Click)</a:t>
            </a:r>
            <a:endParaRPr lang="en-US" b="0" baseline="0" dirty="0"/>
          </a:p>
          <a:p>
            <a:endParaRPr lang="en-US" b="0" baseline="0" dirty="0"/>
          </a:p>
          <a:p>
            <a:r>
              <a:rPr lang="en-US" b="0" baseline="0" dirty="0"/>
              <a:t>And pilots who earn </a:t>
            </a:r>
            <a:r>
              <a:rPr lang="en-US" b="1" i="1" baseline="0" dirty="0"/>
              <a:t>WINGS</a:t>
            </a:r>
            <a:r>
              <a:rPr lang="en-US" b="0" baseline="0" dirty="0"/>
              <a:t> phases also qualify for a flight review.</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1796823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WINGS?</a:t>
            </a:r>
            <a:r>
              <a:rPr lang="en-US" baseline="0" dirty="0"/>
              <a:t>  Well proficiency is key to success in almost every thing worth doing – especially flying.  Proficient pilots are confident, capable, and safe.  </a:t>
            </a:r>
          </a:p>
          <a:p>
            <a:endParaRPr lang="en-US" baseline="0" dirty="0"/>
          </a:p>
          <a:p>
            <a:r>
              <a:rPr lang="en-US" baseline="0" dirty="0"/>
              <a:t>WINGS is a proficiency training system specifically designed for general aviation pilots and, regular participation will keep you on top of your flying game.</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ea typeface="ＭＳ Ｐゴシック" pitchFamily="34" charset="-128"/>
              </a:rPr>
              <a:t>The General Aviation Joint Safety Committee has determined that safety General Aviation Safety can be improved through installation of after-market safety equipment.</a:t>
            </a:r>
          </a:p>
          <a:p>
            <a:endParaRPr lang="en-US" dirty="0">
              <a:latin typeface="Times New Roman" pitchFamily="18" charset="0"/>
              <a:ea typeface="ＭＳ Ｐゴシック" pitchFamily="34" charset="-128"/>
            </a:endParaRPr>
          </a:p>
          <a:p>
            <a:r>
              <a:rPr lang="en-US" b="0" dirty="0">
                <a:latin typeface="Times New Roman" pitchFamily="18" charset="0"/>
                <a:ea typeface="ＭＳ Ｐゴシック" pitchFamily="34" charset="-128"/>
              </a:rPr>
              <a:t>Today we’ll be discussing safety equipment that you can add</a:t>
            </a:r>
            <a:r>
              <a:rPr lang="en-US" b="0" baseline="0" dirty="0">
                <a:latin typeface="Times New Roman" pitchFamily="18" charset="0"/>
                <a:ea typeface="ＭＳ Ｐゴシック" pitchFamily="34" charset="-128"/>
              </a:rPr>
              <a:t> to your aircraft.  We’ll emphasize restraint systems and give you some tips for expeditious aircraft egress.  </a:t>
            </a:r>
          </a:p>
          <a:p>
            <a:endParaRPr lang="en-US" b="0" i="0" baseline="0" dirty="0">
              <a:latin typeface="Times New Roman" pitchFamily="18" charset="0"/>
              <a:ea typeface="ＭＳ Ｐゴシック" pitchFamily="34" charset="-128"/>
            </a:endParaRPr>
          </a:p>
          <a:p>
            <a:r>
              <a:rPr lang="en-US" b="0" i="0" baseline="0" dirty="0">
                <a:latin typeface="Times New Roman" pitchFamily="18" charset="0"/>
                <a:ea typeface="ＭＳ Ｐゴシック" pitchFamily="34" charset="-128"/>
              </a:rPr>
              <a:t>We’ll also talk about some exciting new automation technology coming to General Aviation aircraft.</a:t>
            </a:r>
          </a:p>
          <a:p>
            <a:endParaRPr lang="en-US" b="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If you’ll be discussing additional items, add them to this list. </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dirty="0"/>
          </a:p>
        </p:txBody>
      </p:sp>
    </p:spTree>
    <p:extLst>
      <p:ext uri="{BB962C8B-B14F-4D97-AF65-F5344CB8AC3E}">
        <p14:creationId xmlns:p14="http://schemas.microsoft.com/office/powerpoint/2010/main" val="1094248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references for</a:t>
            </a:r>
            <a:r>
              <a:rPr lang="en-US" baseline="0" dirty="0"/>
              <a:t> additional information:  </a:t>
            </a:r>
          </a:p>
          <a:p>
            <a:endParaRPr lang="en-US" baseline="0" dirty="0"/>
          </a:p>
          <a:p>
            <a:r>
              <a:rPr lang="en-US" baseline="0" dirty="0"/>
              <a:t>FAASafety.gov is the FAASTeam website where you’ll find a wealth of safety information.  You can enroll and track your progress in the FAA WINGS Pilot Proficiency Program here.</a:t>
            </a:r>
          </a:p>
          <a:p>
            <a:endParaRPr lang="en-US" baseline="0" dirty="0"/>
          </a:p>
          <a:p>
            <a:r>
              <a:rPr lang="en-US" baseline="0" dirty="0"/>
              <a:t>Look in the FAASafety.gov library for the Off Airport Operations Guide.  In it you’ll find instructions for developing a short field performance baseline together with other useful information on operating to small fields.</a:t>
            </a:r>
          </a:p>
          <a:p>
            <a:endParaRPr lang="en-US" baseline="0" dirty="0"/>
          </a:p>
          <a:p>
            <a:r>
              <a:rPr lang="en-US" baseline="0" dirty="0"/>
              <a:t>Also in the FAASafety.gov Library – the Personal Minimums Development Guide – Your documented proficiency performance can be used to develop minimums that are tailored to you, your aircraft, and your mission.</a:t>
            </a:r>
          </a:p>
          <a:p>
            <a:endParaRPr lang="en-US" baseline="0" dirty="0"/>
          </a:p>
          <a:p>
            <a:r>
              <a:rPr lang="en-US" baseline="0" dirty="0"/>
              <a:t>I’ll leave this slide on screen while I take some questions from the audience.</a:t>
            </a:r>
          </a:p>
          <a:p>
            <a:endParaRPr lang="en-US" baseline="0" dirty="0"/>
          </a:p>
          <a:p>
            <a:r>
              <a:rPr lang="en-US" b="1" baseline="0" dirty="0"/>
              <a:t>Presentation note:  </a:t>
            </a:r>
            <a:r>
              <a:rPr lang="en-US" b="0" i="1" baseline="0" dirty="0"/>
              <a:t>Take questions from the audience while they copy information from the screen.  Then:</a:t>
            </a:r>
            <a:endParaRPr lang="en-US" b="1"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a:t>
            </a:r>
            <a:r>
              <a:rPr lang="en-US" sz="1200" i="1" kern="1200" dirty="0">
                <a:solidFill>
                  <a:schemeClr val="tx1"/>
                </a:solidFill>
                <a:effectLst/>
                <a:latin typeface="Times New Roman" pitchFamily="18" charset="0"/>
                <a:ea typeface="+mn-ea"/>
                <a:cs typeface="+mn-cs"/>
              </a:rPr>
              <a:t>You can also add </a:t>
            </a:r>
            <a:r>
              <a:rPr lang="en-US" sz="1200" b="1" i="1" kern="1200" dirty="0" err="1">
                <a:solidFill>
                  <a:schemeClr val="tx1"/>
                </a:solidFill>
                <a:effectLst/>
                <a:latin typeface="Times New Roman" pitchFamily="18" charset="0"/>
                <a:ea typeface="+mn-ea"/>
                <a:cs typeface="+mn-cs"/>
              </a:rPr>
              <a:t>WINGSPro</a:t>
            </a:r>
            <a:r>
              <a:rPr lang="en-US" sz="1200" kern="1200" dirty="0">
                <a:solidFill>
                  <a:schemeClr val="tx1"/>
                </a:solidFill>
                <a:effectLst/>
                <a:latin typeface="Times New Roman" pitchFamily="18" charset="0"/>
                <a:ea typeface="+mn-ea"/>
                <a:cs typeface="+mn-cs"/>
              </a:rPr>
              <a:t> contact information.</a:t>
            </a:r>
            <a:r>
              <a:rPr lang="en-US" sz="1200" b="1" kern="1200" dirty="0">
                <a:solidFill>
                  <a:schemeClr val="tx1"/>
                </a:solidFill>
                <a:effectLst/>
                <a:latin typeface="Times New Roman" pitchFamily="18" charset="0"/>
                <a:ea typeface="+mn-ea"/>
                <a:cs typeface="+mn-cs"/>
              </a:rPr>
              <a:t> </a:t>
            </a:r>
          </a:p>
          <a:p>
            <a:endParaRPr lang="en-US" sz="1200" b="1" i="1" kern="1200" dirty="0">
              <a:solidFill>
                <a:schemeClr val="tx1"/>
              </a:solidFill>
              <a:effectLst/>
              <a:latin typeface="Times New Roman" pitchFamily="18" charset="0"/>
              <a:ea typeface="+mn-ea"/>
              <a:cs typeface="+mn-cs"/>
            </a:endParaRPr>
          </a:p>
          <a:p>
            <a:r>
              <a:rPr lang="en-US" i="1" dirty="0">
                <a:latin typeface="Times New Roman" pitchFamily="18" charset="0"/>
                <a:ea typeface="ＭＳ Ｐゴシック" pitchFamily="34" charset="-128"/>
              </a:rPr>
              <a:t>Modify with your information or leave blank.   </a:t>
            </a:r>
          </a:p>
          <a:p>
            <a:endParaRPr lang="en-US" b="1" i="1" dirty="0">
              <a:latin typeface="Times New Roman" pitchFamily="18" charset="0"/>
              <a:ea typeface="ＭＳ Ｐゴシック" pitchFamily="34" charset="-128"/>
            </a:endParaRP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34</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b="0" i="1" dirty="0">
              <a:latin typeface="Arial" panose="020B0604020202020204" pitchFamily="34" charset="0"/>
              <a:ea typeface="ＭＳ Ｐゴシック" pitchFamily="34" charset="-128"/>
              <a:cs typeface="Arial" panose="020B0604020202020204" pitchFamily="34" charset="0"/>
            </a:endParaRPr>
          </a:p>
          <a:p>
            <a:pPr eaLnBrk="1" hangingPunct="1"/>
            <a:r>
              <a:rPr lang="en-US" b="1" dirty="0">
                <a:latin typeface="Arial" panose="020B0604020202020204" pitchFamily="34" charset="0"/>
                <a:ea typeface="ＭＳ Ｐゴシック" pitchFamily="34" charset="-128"/>
                <a:cs typeface="Arial" panose="020B0604020202020204" pitchFamily="34" charset="0"/>
              </a:rPr>
              <a:t>(The End) </a:t>
            </a:r>
            <a:endParaRPr lang="en-US" i="1"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97620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future is definitely here.  S</a:t>
            </a:r>
            <a:r>
              <a:rPr lang="en-US" baseline="0" dirty="0"/>
              <a:t>ub-orbital flights and even trips to the International Space Station are available to those who are willing and able to part with the cost of a ticket.  </a:t>
            </a:r>
          </a:p>
          <a:p>
            <a:endParaRPr lang="en-US" baseline="0" dirty="0"/>
          </a:p>
          <a:p>
            <a:r>
              <a:rPr lang="en-US" baseline="0" dirty="0"/>
              <a:t>Drones are delivering packages.  </a:t>
            </a:r>
          </a:p>
          <a:p>
            <a:endParaRPr lang="en-US" baseline="0" dirty="0"/>
          </a:p>
          <a:p>
            <a:r>
              <a:rPr lang="en-US" baseline="0" dirty="0"/>
              <a:t>And soon we’ll see passenger-carrying operations in autonomous aircraft; although it’s hard to imagine certificated pilots eagerly seeking opportunities to ride in aircraft that they, or any human for that mater, have no way to control.</a:t>
            </a:r>
          </a:p>
          <a:p>
            <a:endParaRPr lang="en-US" baseline="0" dirty="0"/>
          </a:p>
          <a:p>
            <a:r>
              <a:rPr lang="en-US" baseline="0" dirty="0"/>
              <a:t>General Aviation is also benefitting from the technology explosion.  </a:t>
            </a:r>
            <a:r>
              <a:rPr lang="en-US" b="1" baseline="0" dirty="0"/>
              <a:t>(Click)</a:t>
            </a:r>
          </a:p>
          <a:p>
            <a:endParaRPr lang="en-US" b="1" baseline="0" dirty="0"/>
          </a:p>
          <a:p>
            <a:r>
              <a:rPr lang="en-US" b="0" baseline="0" dirty="0"/>
              <a:t>Some of our aircraft are capable of navigating to and airport and landing without any human input beyond activating an emergency landing system.  </a:t>
            </a:r>
          </a:p>
          <a:p>
            <a:endParaRPr lang="en-US" b="1" baseline="0" dirty="0"/>
          </a:p>
          <a:p>
            <a:r>
              <a:rPr lang="en-US" b="0" baseline="0" dirty="0"/>
              <a:t>Safety technologies are making their way to the general aviation fleet at an ever-increasing pace and those of us who can afford a new aircraft or to upgrade and older one would do well to consider safety options.  In the meantime, there are some simple, inexpensive, and effective things we can do right now that will improve GA safety.</a:t>
            </a:r>
          </a:p>
          <a:p>
            <a:endParaRPr lang="en-US" b="0"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40987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347E29E-6A1E-4FA7-AE67-C08BC3C424BC}" type="slidenum">
              <a:rPr lang="en-US" sz="1200" smtClean="0">
                <a:latin typeface="Times New Roman" pitchFamily="18" charset="0"/>
              </a:rPr>
              <a:pPr eaLnBrk="1" hangingPunct="1"/>
              <a:t>5</a:t>
            </a:fld>
            <a:endParaRPr lang="en-US" sz="1200">
              <a:latin typeface="Times New Roman"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If you saw a sign that said just this “Save 60%!” would you want to know more?  </a:t>
            </a:r>
          </a:p>
          <a:p>
            <a:pPr eaLnBrk="1" hangingPunct="1"/>
            <a:endParaRPr lang="en-US"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Well in Alaska we could reduce General Aviation fatalities by 60% through adoption of these technologies;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ea typeface="ＭＳ Ｐゴシック" pitchFamily="34" charset="-128"/>
              </a:rPr>
              <a:t>four</a:t>
            </a:r>
            <a:r>
              <a:rPr lang="en-US" baseline="0" dirty="0">
                <a:latin typeface="Times New Roman" pitchFamily="18" charset="0"/>
                <a:ea typeface="ＭＳ Ｐゴシック" pitchFamily="34" charset="-128"/>
              </a:rPr>
              <a:t> or five-point seatbelts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latin typeface="Times New Roman" pitchFamily="18" charset="0"/>
                <a:ea typeface="ＭＳ Ｐゴシック" pitchFamily="34" charset="-128"/>
              </a:rPr>
              <a:t>or airbag seatbelts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aseline="0" dirty="0">
                <a:latin typeface="Times New Roman" pitchFamily="18" charset="0"/>
                <a:ea typeface="ＭＳ Ｐゴシック" pitchFamily="34" charset="-128"/>
              </a:rPr>
              <a:t>and helmets.</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Granted, many Alaskan accidents occur off airport in low-speed aircraft, so the impact forces are less but it’s certainly something to think about when you’re replacing your seatbelts.</a:t>
            </a:r>
          </a:p>
          <a:p>
            <a:pPr eaLnBrk="1" hangingPunct="1"/>
            <a:endParaRPr lang="en-US"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Times New Roman" pitchFamily="18" charset="0"/>
                <a:ea typeface="ＭＳ Ｐゴシック" pitchFamily="34" charset="-128"/>
              </a:rPr>
              <a:t>We realize that helmets are a tough sell, but their use has increased markedly in the helicopter and bush pilot communities both in Alaska and the “lower 48” states.</a:t>
            </a: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a:t>
            </a:r>
            <a:r>
              <a:rPr lang="en-US" b="1" baseline="0" dirty="0">
                <a:latin typeface="Times New Roman" pitchFamily="18" charset="0"/>
                <a:ea typeface="ＭＳ Ｐゴシック" pitchFamily="34" charset="-128"/>
              </a:rPr>
              <a:t> Slide)</a:t>
            </a:r>
            <a:endParaRPr lang="en-US" b="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767677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us still fly with single belt restraint systems</a:t>
            </a:r>
            <a:r>
              <a:rPr lang="en-US" baseline="0" dirty="0"/>
              <a:t> but adding shoulder belts and anti-submarine restraints gives you the best chance of sustaining minimal or no injury in many accident scenarios.</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386281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Airbag seatbelts are another option worthy of consideration.  Several aircraft manufacturers now provide them as standard equipment and there’s a growing</a:t>
            </a:r>
            <a:r>
              <a:rPr lang="en-US" baseline="0" dirty="0"/>
              <a:t> after-market installation business.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1290476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8F8A311-7004-4406-BD6A-15B5425DF6C0}" type="slidenum">
              <a:rPr lang="en-US" sz="1200" smtClean="0">
                <a:latin typeface="Times New Roman" pitchFamily="18" charset="0"/>
              </a:rPr>
              <a:pPr eaLnBrk="1" hangingPunct="1"/>
              <a:t>8</a:t>
            </a:fld>
            <a:endParaRPr lang="en-US" sz="1200">
              <a:latin typeface="Times New Roman" pitchFamily="18" charset="0"/>
            </a:endParaRPr>
          </a:p>
        </p:txBody>
      </p:sp>
      <p:sp>
        <p:nvSpPr>
          <p:cNvPr id="135171" name="Rectangle 2"/>
          <p:cNvSpPr>
            <a:spLocks noGrp="1" noRot="1" noChangeAspect="1" noChangeArrowheads="1" noTextEdit="1"/>
          </p:cNvSpPr>
          <p:nvPr>
            <p:ph type="sldImg"/>
          </p:nvPr>
        </p:nvSpPr>
        <p:spPr>
          <a:xfrm>
            <a:off x="331788" y="698500"/>
            <a:ext cx="6197600" cy="348615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We’ve all heard the airline safety briefing many times on many carriers so here’s a question:</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Which way do airline seat belts unbuckle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 </a:t>
            </a:r>
            <a:r>
              <a:rPr lang="en-US" baseline="0" dirty="0">
                <a:latin typeface="Times New Roman" pitchFamily="18" charset="0"/>
                <a:ea typeface="ＭＳ Ｐゴシック" pitchFamily="34" charset="-128"/>
              </a:rPr>
              <a:t>from left to right, or </a:t>
            </a:r>
            <a:r>
              <a:rPr lang="en-US" dirty="0">
                <a:latin typeface="Times New Roman" pitchFamily="18" charset="0"/>
                <a:ea typeface="ＭＳ Ｐゴシック" pitchFamily="34" charset="-128"/>
              </a:rPr>
              <a:t>from right</a:t>
            </a:r>
            <a:r>
              <a:rPr lang="en-US" baseline="0" dirty="0">
                <a:latin typeface="Times New Roman" pitchFamily="18" charset="0"/>
                <a:ea typeface="ＭＳ Ｐゴシック" pitchFamily="34" charset="-128"/>
              </a:rPr>
              <a:t> to left?</a:t>
            </a:r>
          </a:p>
          <a:p>
            <a:pPr eaLnBrk="1" hangingPunct="1"/>
            <a:endParaRPr lang="en-US" baseline="0" dirty="0">
              <a:latin typeface="Times New Roman" pitchFamily="18" charset="0"/>
              <a:ea typeface="ＭＳ Ｐゴシック" pitchFamily="34" charset="-128"/>
            </a:endParaRPr>
          </a:p>
          <a:p>
            <a:pPr eaLnBrk="1" hangingPunct="1"/>
            <a:r>
              <a:rPr lang="en-US" b="1" i="0" baseline="0" dirty="0">
                <a:latin typeface="Times New Roman" pitchFamily="18" charset="0"/>
                <a:ea typeface="ＭＳ Ｐゴシック" pitchFamily="34" charset="-128"/>
              </a:rPr>
              <a:t>Presentation note:  </a:t>
            </a:r>
            <a:r>
              <a:rPr lang="en-US" b="0" i="1" baseline="0" dirty="0">
                <a:latin typeface="Times New Roman" pitchFamily="18" charset="0"/>
                <a:ea typeface="ＭＳ Ｐゴシック" pitchFamily="34" charset="-128"/>
              </a:rPr>
              <a:t>Ask the audience for a show of hands then:   </a:t>
            </a:r>
            <a:r>
              <a:rPr lang="en-US" b="1" i="0" baseline="0" dirty="0">
                <a:latin typeface="Times New Roman" pitchFamily="18" charset="0"/>
                <a:ea typeface="ＭＳ Ｐゴシック" pitchFamily="34" charset="-128"/>
              </a:rPr>
              <a:t>(Click)</a:t>
            </a:r>
          </a:p>
          <a:p>
            <a:pPr eaLnBrk="1" hangingPunct="1"/>
            <a:endParaRPr lang="en-US" b="1"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The answer is there is no standard.  It could be either way.</a:t>
            </a:r>
            <a:endParaRPr lang="en-US" b="0" i="0"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2381009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6A51B27-8879-403E-B051-5FA98B6E4A00}" type="slidenum">
              <a:rPr lang="en-US" sz="1200" smtClean="0">
                <a:latin typeface="Times New Roman" pitchFamily="18" charset="0"/>
              </a:rPr>
              <a:pPr eaLnBrk="1" hangingPunct="1"/>
              <a:t>9</a:t>
            </a:fld>
            <a:endParaRPr lang="en-US" sz="1200">
              <a:latin typeface="Times New Roman" pitchFamily="18" charset="0"/>
            </a:endParaRPr>
          </a:p>
        </p:txBody>
      </p:sp>
      <p:sp>
        <p:nvSpPr>
          <p:cNvPr id="136195" name="Rectangle 2"/>
          <p:cNvSpPr>
            <a:spLocks noGrp="1" noRot="1" noChangeAspect="1" noChangeArrowheads="1" noTextEdit="1"/>
          </p:cNvSpPr>
          <p:nvPr>
            <p:ph type="sldImg"/>
          </p:nvPr>
        </p:nvSpPr>
        <p:spPr>
          <a:xfrm>
            <a:off x="331788" y="698500"/>
            <a:ext cx="6197600" cy="348615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Why does how your seatbelt works matter?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Well, you may be very motivated to exit the aircraft quickly.  That motivation could compromise your thinking and that could result in a deadly delay.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And you may have to do it in the dark.</a:t>
            </a: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3553337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4.jp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1081012"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AFS-850</a:t>
            </a:r>
          </a:p>
          <a:p>
            <a:pPr>
              <a:buNone/>
            </a:pPr>
            <a:r>
              <a:rPr lang="en-US" sz="1800" i="0" baseline="0" dirty="0"/>
              <a:t>The FAA Safety Team </a:t>
            </a:r>
            <a:r>
              <a:rPr lang="en-US" sz="1800" i="0" baseline="0"/>
              <a:t>(FAASTeam)</a:t>
            </a:r>
            <a:endParaRPr lang="en-US" sz="1800" i="0" baseline="0" dirty="0"/>
          </a:p>
        </p:txBody>
      </p:sp>
      <p:pic>
        <p:nvPicPr>
          <p:cNvPr id="4" name="Picture 3" descr="Graphical user interface, website&#10;&#10;Description automatically generated">
            <a:extLst>
              <a:ext uri="{FF2B5EF4-FFF2-40B4-BE49-F238E27FC236}">
                <a16:creationId xmlns:a16="http://schemas.microsoft.com/office/drawing/2014/main" id="{BE307066-6275-14D8-641E-1A09AF2C437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328" r="47082"/>
          <a:stretch/>
        </p:blipFill>
        <p:spPr>
          <a:xfrm>
            <a:off x="7909728" y="1616158"/>
            <a:ext cx="3921090" cy="4625384"/>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0.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hyperlink" Target="https://tinyurl.com/2cpky75p" TargetMode="Externa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6.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hyperlink" Target="http://www.faa.gov/news/press_releases/news_story.cfm?newsid=15714" TargetMode="Externa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2.png"/><Relationship Id="rId5" Type="http://schemas.openxmlformats.org/officeDocument/2006/relationships/hyperlink" Target="http://aviation.stackexchange.com/questions/23571/are-there-any-manoeuvres-that-would-be-considered-unrecoverable-in-a-general-avi" TargetMode="External"/><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9.jp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58.jpeg"/><Relationship Id="rId5" Type="http://schemas.openxmlformats.org/officeDocument/2006/relationships/image" Target="../media/image56.jpeg"/><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56.jpeg"/><Relationship Id="rId5" Type="http://schemas.openxmlformats.org/officeDocument/2006/relationships/image" Target="../media/image61.pn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64.png"/><Relationship Id="rId5" Type="http://schemas.openxmlformats.org/officeDocument/2006/relationships/hyperlink" Target="https://www.faa.gov/about/initiatives/sms" TargetMode="Externa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hyperlink" Target="https://tinyurl.com/2cpky75p" TargetMode="External"/><Relationship Id="rId5" Type="http://schemas.openxmlformats.org/officeDocument/2006/relationships/hyperlink" Target="https://www.faasafety.gov/gslac/ALC/libview_normal.aspx?id=9091" TargetMode="External"/><Relationship Id="rId4" Type="http://schemas.openxmlformats.org/officeDocument/2006/relationships/hyperlink" Target="https://www.faasafety.gov/gslac/ALC/libview_normal.aspx?id=135893"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56.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a:t>Topic of the Month – June </a:t>
            </a:r>
          </a:p>
          <a:p>
            <a:r>
              <a:rPr lang="en-US" dirty="0"/>
              <a:t>After-market Safety Equipment</a:t>
            </a:r>
            <a:endParaRPr lang="en-US" i="1" dirty="0"/>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a:ea typeface="ＭＳ Ｐゴシック" pitchFamily="34" charset="-128"/>
              </a:rPr>
              <a:t>Tracking Exercise:</a:t>
            </a:r>
          </a:p>
        </p:txBody>
      </p:sp>
      <p:grpSp>
        <p:nvGrpSpPr>
          <p:cNvPr id="5" name="Group 4"/>
          <p:cNvGrpSpPr>
            <a:grpSpLocks/>
          </p:cNvGrpSpPr>
          <p:nvPr/>
        </p:nvGrpSpPr>
        <p:grpSpPr bwMode="auto">
          <a:xfrm>
            <a:off x="9679399" y="3852313"/>
            <a:ext cx="2101850" cy="3152775"/>
            <a:chOff x="5953125" y="3594100"/>
            <a:chExt cx="2101850" cy="3152775"/>
          </a:xfrm>
        </p:grpSpPr>
        <p:pic>
          <p:nvPicPr>
            <p:cNvPr id="57350" name="Picture 13" descr="C:\Users\awp204js\AppData\Local\Microsoft\Windows\Temporary Internet Files\Content.IE5\1WPW159W\MC90044204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25" y="3594100"/>
              <a:ext cx="21018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C:\Users\awp204js\Documents\FAASTeam\Projects\2013 Projects\National Projects\SSD\Research Material\284px-Gold_seal_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870" y="4003393"/>
              <a:ext cx="1380358" cy="138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20"/>
            <p:cNvSpPr txBox="1">
              <a:spLocks noChangeArrowheads="1"/>
            </p:cNvSpPr>
            <p:nvPr/>
          </p:nvSpPr>
          <p:spPr bwMode="auto">
            <a:xfrm>
              <a:off x="6499729" y="4175229"/>
              <a:ext cx="10454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b="1" dirty="0">
                  <a:solidFill>
                    <a:srgbClr val="0070C0"/>
                  </a:solidFill>
                  <a:cs typeface="Arial" charset="0"/>
                </a:rPr>
                <a:t>Gold Seal</a:t>
              </a:r>
            </a:p>
          </p:txBody>
        </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6757" t="7413" r="26527" b="6913"/>
          <a:stretch/>
        </p:blipFill>
        <p:spPr>
          <a:xfrm>
            <a:off x="495303" y="2828307"/>
            <a:ext cx="2126888" cy="260039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24352" t="587" r="32779" b="876"/>
          <a:stretch/>
        </p:blipFill>
        <p:spPr>
          <a:xfrm>
            <a:off x="5358997" y="1652304"/>
            <a:ext cx="2020519" cy="2607323"/>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26574" t="425" r="27727" b="-425"/>
          <a:stretch/>
        </p:blipFill>
        <p:spPr>
          <a:xfrm>
            <a:off x="2882150" y="2248547"/>
            <a:ext cx="2116730" cy="260039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25898" r="31020"/>
          <a:stretch/>
        </p:blipFill>
        <p:spPr>
          <a:xfrm>
            <a:off x="7739633" y="1268817"/>
            <a:ext cx="1982608" cy="258349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20056" r="37846"/>
          <a:stretch/>
        </p:blipFill>
        <p:spPr>
          <a:xfrm>
            <a:off x="9982200" y="803719"/>
            <a:ext cx="1919530" cy="255980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4955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3600">
                <a:ea typeface="ＭＳ Ｐゴシック" pitchFamily="34" charset="-128"/>
              </a:rPr>
              <a:t>Why am I holding on to my seat?</a:t>
            </a:r>
          </a:p>
        </p:txBody>
      </p:sp>
      <p:pic>
        <p:nvPicPr>
          <p:cNvPr id="215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338" y="1122363"/>
            <a:ext cx="5402262" cy="4322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53981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dirty="0">
                <a:ea typeface="ＭＳ Ｐゴシック" pitchFamily="34" charset="-128"/>
              </a:rPr>
              <a:t>Buckle Placement:</a:t>
            </a:r>
          </a:p>
        </p:txBody>
      </p:sp>
      <p:grpSp>
        <p:nvGrpSpPr>
          <p:cNvPr id="4" name="Group 3"/>
          <p:cNvGrpSpPr/>
          <p:nvPr/>
        </p:nvGrpSpPr>
        <p:grpSpPr>
          <a:xfrm>
            <a:off x="815908" y="2086679"/>
            <a:ext cx="3882215" cy="3530366"/>
            <a:chOff x="5083108" y="2307771"/>
            <a:chExt cx="3483949" cy="3082925"/>
          </a:xfrm>
        </p:grpSpPr>
        <p:pic>
          <p:nvPicPr>
            <p:cNvPr id="15" name="Picture 3" descr="del4"/>
            <p:cNvPicPr>
              <a:picLocks noChangeAspect="1" noChangeArrowheads="1"/>
            </p:cNvPicPr>
            <p:nvPr/>
          </p:nvPicPr>
          <p:blipFill>
            <a:blip r:embed="rId4">
              <a:extLst>
                <a:ext uri="{28A0092B-C50C-407E-A947-70E740481C1C}">
                  <a14:useLocalDpi xmlns:a14="http://schemas.microsoft.com/office/drawing/2010/main" val="0"/>
                </a:ext>
              </a:extLst>
            </a:blip>
            <a:srcRect l="16129"/>
            <a:stretch>
              <a:fillRect/>
            </a:stretch>
          </p:blipFill>
          <p:spPr bwMode="auto">
            <a:xfrm>
              <a:off x="5083108" y="2307771"/>
              <a:ext cx="3483949" cy="2993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Oval 4"/>
            <p:cNvSpPr>
              <a:spLocks noChangeArrowheads="1"/>
            </p:cNvSpPr>
            <p:nvPr/>
          </p:nvSpPr>
          <p:spPr bwMode="auto">
            <a:xfrm>
              <a:off x="5667603" y="4441371"/>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3" name="Group 2"/>
          <p:cNvGrpSpPr/>
          <p:nvPr/>
        </p:nvGrpSpPr>
        <p:grpSpPr>
          <a:xfrm>
            <a:off x="7273159" y="698590"/>
            <a:ext cx="3962399" cy="3427787"/>
            <a:chOff x="301926" y="1279485"/>
            <a:chExt cx="3396366" cy="2558595"/>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3150"/>
            <a:stretch/>
          </p:blipFill>
          <p:spPr>
            <a:xfrm rot="5400000">
              <a:off x="720811" y="860600"/>
              <a:ext cx="2558595" cy="3396366"/>
            </a:xfrm>
            <a:prstGeom prst="rect">
              <a:avLst/>
            </a:prstGeom>
            <a:ln>
              <a:noFill/>
            </a:ln>
            <a:effectLst>
              <a:outerShdw blurRad="292100" dist="139700" dir="2700000" algn="tl" rotWithShape="0">
                <a:srgbClr val="333333">
                  <a:alpha val="65000"/>
                </a:srgbClr>
              </a:outerShdw>
            </a:effectLst>
          </p:spPr>
        </p:pic>
        <p:sp>
          <p:nvSpPr>
            <p:cNvPr id="18" name="Oval 4"/>
            <p:cNvSpPr>
              <a:spLocks noChangeArrowheads="1"/>
            </p:cNvSpPr>
            <p:nvPr/>
          </p:nvSpPr>
          <p:spPr bwMode="auto">
            <a:xfrm>
              <a:off x="1160917" y="2558783"/>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31818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AF16-68A3-6611-22B8-1AF77687CB01}"/>
              </a:ext>
            </a:extLst>
          </p:cNvPr>
          <p:cNvSpPr>
            <a:spLocks noGrp="1"/>
          </p:cNvSpPr>
          <p:nvPr>
            <p:ph type="title"/>
          </p:nvPr>
        </p:nvSpPr>
        <p:spPr/>
        <p:txBody>
          <a:bodyPr/>
          <a:lstStyle/>
          <a:p>
            <a:r>
              <a:rPr lang="en-US" dirty="0"/>
              <a:t>ADS-B In</a:t>
            </a:r>
          </a:p>
        </p:txBody>
      </p:sp>
      <p:pic>
        <p:nvPicPr>
          <p:cNvPr id="4" name="Picture 3" descr="Graphical user interface, application&#10;&#10;Description automatically generated">
            <a:extLst>
              <a:ext uri="{FF2B5EF4-FFF2-40B4-BE49-F238E27FC236}">
                <a16:creationId xmlns:a16="http://schemas.microsoft.com/office/drawing/2014/main" id="{E0EE1BF1-82AE-8C3F-49BE-CE1810A64A0B}"/>
              </a:ext>
            </a:extLst>
          </p:cNvPr>
          <p:cNvPicPr>
            <a:picLocks noChangeAspect="1"/>
          </p:cNvPicPr>
          <p:nvPr/>
        </p:nvPicPr>
        <p:blipFill rotWithShape="1">
          <a:blip r:embed="rId4">
            <a:extLst>
              <a:ext uri="{28A0092B-C50C-407E-A947-70E740481C1C}">
                <a14:useLocalDpi xmlns:a14="http://schemas.microsoft.com/office/drawing/2010/main" val="0"/>
              </a:ext>
            </a:extLst>
          </a:blip>
          <a:srcRect t="8214"/>
          <a:stretch/>
        </p:blipFill>
        <p:spPr>
          <a:xfrm>
            <a:off x="6494432" y="1783080"/>
            <a:ext cx="5148928" cy="3489959"/>
          </a:xfrm>
          <a:prstGeom prst="rect">
            <a:avLst/>
          </a:prstGeom>
          <a:ln>
            <a:noFill/>
          </a:ln>
          <a:effectLst>
            <a:outerShdw blurRad="292100" dist="139700" dir="2700000" algn="tl" rotWithShape="0">
              <a:srgbClr val="333333">
                <a:alpha val="65000"/>
              </a:srgbClr>
            </a:outerShdw>
          </a:effectLst>
        </p:spPr>
      </p:pic>
      <p:pic>
        <p:nvPicPr>
          <p:cNvPr id="6" name="Picture 5" descr="A speedometer of a car&#10;&#10;Description automatically generated with low confidence">
            <a:extLst>
              <a:ext uri="{FF2B5EF4-FFF2-40B4-BE49-F238E27FC236}">
                <a16:creationId xmlns:a16="http://schemas.microsoft.com/office/drawing/2014/main" id="{46E8DA74-C08B-1071-583C-077CAA27A422}"/>
              </a:ext>
            </a:extLst>
          </p:cNvPr>
          <p:cNvPicPr>
            <a:picLocks noChangeAspect="1"/>
          </p:cNvPicPr>
          <p:nvPr/>
        </p:nvPicPr>
        <p:blipFill rotWithShape="1">
          <a:blip r:embed="rId5">
            <a:extLst>
              <a:ext uri="{28A0092B-C50C-407E-A947-70E740481C1C}">
                <a14:useLocalDpi xmlns:a14="http://schemas.microsoft.com/office/drawing/2010/main" val="0"/>
              </a:ext>
            </a:extLst>
          </a:blip>
          <a:srcRect l="4222" t="3696" r="4218" b="4161"/>
          <a:stretch/>
        </p:blipFill>
        <p:spPr>
          <a:xfrm>
            <a:off x="960119" y="1750981"/>
            <a:ext cx="4419601" cy="333917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20816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5CC57-21F7-EB02-C285-B523B7BBE81A}"/>
              </a:ext>
            </a:extLst>
          </p:cNvPr>
          <p:cNvSpPr>
            <a:spLocks noGrp="1"/>
          </p:cNvSpPr>
          <p:nvPr>
            <p:ph type="title"/>
          </p:nvPr>
        </p:nvSpPr>
        <p:spPr/>
        <p:txBody>
          <a:bodyPr/>
          <a:lstStyle/>
          <a:p>
            <a:r>
              <a:rPr lang="en-US" dirty="0"/>
              <a:t>Electronic Flight Bags</a:t>
            </a:r>
          </a:p>
        </p:txBody>
      </p:sp>
      <p:pic>
        <p:nvPicPr>
          <p:cNvPr id="4" name="Picture 3">
            <a:extLst>
              <a:ext uri="{FF2B5EF4-FFF2-40B4-BE49-F238E27FC236}">
                <a16:creationId xmlns:a16="http://schemas.microsoft.com/office/drawing/2014/main" id="{24D10DA6-4C17-8B68-A06A-AD2D10053091}"/>
              </a:ext>
            </a:extLst>
          </p:cNvPr>
          <p:cNvPicPr>
            <a:picLocks noChangeAspect="1"/>
          </p:cNvPicPr>
          <p:nvPr/>
        </p:nvPicPr>
        <p:blipFill rotWithShape="1">
          <a:blip r:embed="rId4"/>
          <a:srcRect l="4348" t="1587" r="3673" b="2322"/>
          <a:stretch/>
        </p:blipFill>
        <p:spPr>
          <a:xfrm>
            <a:off x="1059180" y="1417013"/>
            <a:ext cx="2734186" cy="3840787"/>
          </a:xfrm>
          <a:prstGeom prst="rect">
            <a:avLst/>
          </a:prstGeom>
        </p:spPr>
      </p:pic>
      <p:pic>
        <p:nvPicPr>
          <p:cNvPr id="1026" name="Picture 2" descr="WingX Pro Adds NEW FEATURES! – Aero-Pro Avionics LLC">
            <a:extLst>
              <a:ext uri="{FF2B5EF4-FFF2-40B4-BE49-F238E27FC236}">
                <a16:creationId xmlns:a16="http://schemas.microsoft.com/office/drawing/2014/main" id="{C57700B2-6598-7313-C9BB-6A10975E60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84"/>
          <a:stretch/>
        </p:blipFill>
        <p:spPr bwMode="auto">
          <a:xfrm>
            <a:off x="6096000" y="1142999"/>
            <a:ext cx="5334151" cy="3473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C7DCFE-382C-5C02-A61E-48435DC544C5}"/>
              </a:ext>
            </a:extLst>
          </p:cNvPr>
          <p:cNvSpPr txBox="1"/>
          <p:nvPr/>
        </p:nvSpPr>
        <p:spPr bwMode="auto">
          <a:xfrm>
            <a:off x="6096000" y="5225210"/>
            <a:ext cx="4204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dirty="0">
                <a:hlinkClick r:id="rId6"/>
              </a:rPr>
              <a:t>https://tinyurl.com/2cpky75p</a:t>
            </a:r>
            <a:endParaRPr lang="en-US" dirty="0"/>
          </a:p>
        </p:txBody>
      </p:sp>
      <p:pic>
        <p:nvPicPr>
          <p:cNvPr id="7" name="Picture 6">
            <a:extLst>
              <a:ext uri="{FF2B5EF4-FFF2-40B4-BE49-F238E27FC236}">
                <a16:creationId xmlns:a16="http://schemas.microsoft.com/office/drawing/2014/main" id="{6B484415-5AEE-E8C0-7649-3AC141F7942A}"/>
              </a:ext>
            </a:extLst>
          </p:cNvPr>
          <p:cNvPicPr>
            <a:picLocks noChangeAspect="1"/>
          </p:cNvPicPr>
          <p:nvPr/>
        </p:nvPicPr>
        <p:blipFill>
          <a:blip r:embed="rId7"/>
          <a:stretch>
            <a:fillRect/>
          </a:stretch>
        </p:blipFill>
        <p:spPr>
          <a:xfrm>
            <a:off x="4218552" y="2402110"/>
            <a:ext cx="1362265" cy="135273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D7DD986-DB5D-3368-D2B5-24D9AA75AE20}"/>
              </a:ext>
            </a:extLst>
          </p:cNvPr>
          <p:cNvSpPr txBox="1"/>
          <p:nvPr/>
        </p:nvSpPr>
        <p:spPr bwMode="auto">
          <a:xfrm>
            <a:off x="6096000" y="4816242"/>
            <a:ext cx="61036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b="1" dirty="0">
                <a:solidFill>
                  <a:srgbClr val="002060"/>
                </a:solidFill>
              </a:rPr>
              <a:t>AC 120-76D </a:t>
            </a:r>
          </a:p>
        </p:txBody>
      </p:sp>
    </p:spTree>
    <p:custDataLst>
      <p:tags r:id="rId1"/>
    </p:custDataLst>
    <p:extLst>
      <p:ext uri="{BB962C8B-B14F-4D97-AF65-F5344CB8AC3E}">
        <p14:creationId xmlns:p14="http://schemas.microsoft.com/office/powerpoint/2010/main" val="13784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ea typeface="ＭＳ Ｐゴシック" pitchFamily="34" charset="-128"/>
              </a:rPr>
              <a:t>Flight Data Monitoring</a:t>
            </a:r>
          </a:p>
        </p:txBody>
      </p:sp>
      <p:pic>
        <p:nvPicPr>
          <p:cNvPr id="4" name="Content Placeholder 3"/>
          <p:cNvPicPr>
            <a:picLocks noGrp="1" noChangeAspect="1"/>
          </p:cNvPicPr>
          <p:nvPr>
            <p:ph idx="1"/>
          </p:nvPr>
        </p:nvPicPr>
        <p:blipFill>
          <a:blip r:embed="rId4"/>
          <a:stretch>
            <a:fillRect/>
          </a:stretch>
        </p:blipFill>
        <p:spPr>
          <a:xfrm>
            <a:off x="7119042" y="3124527"/>
            <a:ext cx="3167857" cy="237589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a:off x="1241426" y="1179676"/>
            <a:ext cx="4357688" cy="1719263"/>
          </a:xfrm>
          <a:prstGeom prst="rect">
            <a:avLst/>
          </a:prstGeom>
          <a:ln>
            <a:noFill/>
          </a:ln>
          <a:effectLst>
            <a:outerShdw blurRad="292100" dist="139700" dir="2700000" algn="tl" rotWithShape="0">
              <a:srgbClr val="333333">
                <a:alpha val="65000"/>
              </a:srgbClr>
            </a:outerShdw>
          </a:effectLst>
        </p:spPr>
      </p:pic>
      <p:sp>
        <p:nvSpPr>
          <p:cNvPr id="17414" name="TextBox 4"/>
          <p:cNvSpPr txBox="1">
            <a:spLocks noChangeArrowheads="1"/>
          </p:cNvSpPr>
          <p:nvPr/>
        </p:nvSpPr>
        <p:spPr bwMode="auto">
          <a:xfrm>
            <a:off x="1927226" y="3425825"/>
            <a:ext cx="4676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r>
              <a:rPr lang="en-US" dirty="0">
                <a:solidFill>
                  <a:srgbClr val="000000"/>
                </a:solidFill>
              </a:rPr>
              <a:t>Cockpit Voce Recorder (CVR)</a:t>
            </a:r>
          </a:p>
          <a:p>
            <a:pPr eaLnBrk="1" hangingPunct="1"/>
            <a:r>
              <a:rPr lang="en-US" dirty="0">
                <a:solidFill>
                  <a:srgbClr val="000000"/>
                </a:solidFill>
              </a:rPr>
              <a:t>Flight Data Recorder (FDR)</a:t>
            </a:r>
          </a:p>
        </p:txBody>
      </p:sp>
      <p:sp>
        <p:nvSpPr>
          <p:cNvPr id="10" name="TextBox 9"/>
          <p:cNvSpPr txBox="1">
            <a:spLocks noChangeArrowheads="1"/>
          </p:cNvSpPr>
          <p:nvPr/>
        </p:nvSpPr>
        <p:spPr bwMode="auto">
          <a:xfrm>
            <a:off x="6724651" y="1549401"/>
            <a:ext cx="3421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FontTx/>
              <a:buNone/>
            </a:pPr>
            <a:r>
              <a:rPr lang="en-US" sz="3600" b="1">
                <a:solidFill>
                  <a:srgbClr val="000000"/>
                </a:solidFill>
              </a:rPr>
              <a:t>FOQA</a:t>
            </a:r>
          </a:p>
        </p:txBody>
      </p:sp>
    </p:spTree>
    <p:custDataLst>
      <p:tags r:id="rId1"/>
    </p:custDataLst>
    <p:extLst>
      <p:ext uri="{BB962C8B-B14F-4D97-AF65-F5344CB8AC3E}">
        <p14:creationId xmlns:p14="http://schemas.microsoft.com/office/powerpoint/2010/main" val="4124497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551880" y="430467"/>
            <a:ext cx="8472487" cy="609600"/>
          </a:xfrm>
        </p:spPr>
        <p:txBody>
          <a:bodyPr/>
          <a:lstStyle/>
          <a:p>
            <a:r>
              <a:rPr lang="en-US" dirty="0">
                <a:ea typeface="ＭＳ Ｐゴシック" pitchFamily="34" charset="-128"/>
              </a:rPr>
              <a:t>Flight Data Monitoring for GA</a:t>
            </a:r>
          </a:p>
        </p:txBody>
      </p:sp>
      <p:pic>
        <p:nvPicPr>
          <p:cNvPr id="18439" name="Picture 7"/>
          <p:cNvPicPr>
            <a:picLocks noChangeAspect="1"/>
          </p:cNvPicPr>
          <p:nvPr/>
        </p:nvPicPr>
        <p:blipFill>
          <a:blip r:embed="rId4"/>
          <a:srcRect t="13058" b="12488"/>
          <a:stretch>
            <a:fillRect/>
          </a:stretch>
        </p:blipFill>
        <p:spPr bwMode="auto">
          <a:xfrm>
            <a:off x="1413829" y="1313117"/>
            <a:ext cx="2922587" cy="2176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6963" y="1425703"/>
            <a:ext cx="3570541" cy="2819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a:spLocks noChangeArrowheads="1"/>
          </p:cNvSpPr>
          <p:nvPr/>
        </p:nvSpPr>
        <p:spPr bwMode="auto">
          <a:xfrm>
            <a:off x="1743267" y="3927477"/>
            <a:ext cx="242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None/>
            </a:pPr>
            <a:r>
              <a:rPr lang="en-US" sz="2800" b="1" dirty="0">
                <a:solidFill>
                  <a:srgbClr val="000000"/>
                </a:solidFill>
              </a:rPr>
              <a:t>Flight Data</a:t>
            </a:r>
          </a:p>
        </p:txBody>
      </p:sp>
      <p:sp>
        <p:nvSpPr>
          <p:cNvPr id="12" name="TextBox 11"/>
          <p:cNvSpPr txBox="1">
            <a:spLocks noChangeArrowheads="1"/>
          </p:cNvSpPr>
          <p:nvPr/>
        </p:nvSpPr>
        <p:spPr bwMode="auto">
          <a:xfrm>
            <a:off x="6108954" y="4449764"/>
            <a:ext cx="3638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None/>
            </a:pPr>
            <a:r>
              <a:rPr lang="en-US" sz="2800" b="1" dirty="0">
                <a:solidFill>
                  <a:srgbClr val="000000"/>
                </a:solidFill>
              </a:rPr>
              <a:t>Flight Data + Visual</a:t>
            </a:r>
          </a:p>
        </p:txBody>
      </p:sp>
    </p:spTree>
    <p:custDataLst>
      <p:tags r:id="rId1"/>
    </p:custDataLst>
    <p:extLst>
      <p:ext uri="{BB962C8B-B14F-4D97-AF65-F5344CB8AC3E}">
        <p14:creationId xmlns:p14="http://schemas.microsoft.com/office/powerpoint/2010/main" val="2857222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Enhanced Vision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978" y="649288"/>
            <a:ext cx="3313216" cy="2166871"/>
          </a:xfrm>
          <a:prstGeom prst="rect">
            <a:avLst/>
          </a:prstGeom>
          <a:ln>
            <a:noFill/>
          </a:ln>
          <a:effectLst>
            <a:outerShdw blurRad="292100" dist="139700" dir="2700000" algn="tl" rotWithShape="0">
              <a:srgbClr val="333333">
                <a:alpha val="65000"/>
              </a:srgbClr>
            </a:outerShdw>
          </a:effectLst>
        </p:spPr>
      </p:pic>
      <p:pic>
        <p:nvPicPr>
          <p:cNvPr id="1026" name="Picture 2" descr="http://www.elbitsystems-us.com/sites/default/files/imported/cas/gavis-quarter-turn-300x1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6818" y="1060746"/>
            <a:ext cx="3241966" cy="2022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4279" y="3275531"/>
            <a:ext cx="2868168" cy="215188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4238" r="19159"/>
          <a:stretch/>
        </p:blipFill>
        <p:spPr bwMode="auto">
          <a:xfrm>
            <a:off x="1982035" y="3450790"/>
            <a:ext cx="2960159" cy="1976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0475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Synthetic Vision</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28" t="5205" r="3459" b="5932"/>
          <a:stretch/>
        </p:blipFill>
        <p:spPr bwMode="auto">
          <a:xfrm>
            <a:off x="1222048" y="1136591"/>
            <a:ext cx="2933958" cy="1664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4884" b="6597"/>
          <a:stretch/>
        </p:blipFill>
        <p:spPr>
          <a:xfrm>
            <a:off x="7994852" y="3282696"/>
            <a:ext cx="3181920" cy="223541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7018" y="470948"/>
            <a:ext cx="3096478" cy="233010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5100" y="3074166"/>
            <a:ext cx="3075709" cy="23067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8430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t>Angle of Attack Indicators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217" y="1336983"/>
            <a:ext cx="4031344" cy="3023508"/>
          </a:xfrm>
          <a:prstGeom prst="rect">
            <a:avLst/>
          </a:prstGeom>
          <a:ln>
            <a:noFill/>
          </a:ln>
          <a:effectLst>
            <a:outerShdw blurRad="292100" dist="139700" dir="2700000" algn="tl" rotWithShape="0">
              <a:srgbClr val="333333">
                <a:alpha val="65000"/>
              </a:srgbClr>
            </a:outerShdw>
          </a:effectLst>
        </p:spPr>
      </p:pic>
      <p:cxnSp>
        <p:nvCxnSpPr>
          <p:cNvPr id="19462" name="Straight Arrow Connector 5"/>
          <p:cNvCxnSpPr>
            <a:cxnSpLocks noChangeShapeType="1"/>
          </p:cNvCxnSpPr>
          <p:nvPr/>
        </p:nvCxnSpPr>
        <p:spPr bwMode="auto">
          <a:xfrm flipV="1">
            <a:off x="974536" y="2086737"/>
            <a:ext cx="1393825" cy="508000"/>
          </a:xfrm>
          <a:prstGeom prst="straightConnector1">
            <a:avLst/>
          </a:prstGeom>
          <a:noFill/>
          <a:ln w="8255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1530" y="2092293"/>
            <a:ext cx="4564743" cy="3424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19464" name="Straight Arrow Connector 11"/>
          <p:cNvCxnSpPr>
            <a:cxnSpLocks noChangeShapeType="1"/>
          </p:cNvCxnSpPr>
          <p:nvPr/>
        </p:nvCxnSpPr>
        <p:spPr bwMode="auto">
          <a:xfrm flipV="1">
            <a:off x="5522912" y="4743387"/>
            <a:ext cx="1393825" cy="508000"/>
          </a:xfrm>
          <a:prstGeom prst="straightConnector1">
            <a:avLst/>
          </a:prstGeom>
          <a:noFill/>
          <a:ln w="82550" algn="ctr">
            <a:solidFill>
              <a:srgbClr val="FF0000"/>
            </a:solidFill>
            <a:round/>
            <a:headEnd/>
            <a:tailEnd type="arrow"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1711987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6"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a:t>
            </a:r>
          </a:p>
          <a:p>
            <a:r>
              <a:rPr lang="en-US" dirty="0">
                <a:ea typeface="ＭＳ Ｐゴシック" pitchFamily="34" charset="-128"/>
              </a:rPr>
              <a:t>Phones &amp; pagers to silent or off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AOA For GA</a:t>
            </a:r>
          </a:p>
        </p:txBody>
      </p:sp>
      <p:pic>
        <p:nvPicPr>
          <p:cNvPr id="2" name="Content Placeholder 1"/>
          <p:cNvPicPr>
            <a:picLocks noGrp="1" noChangeAspect="1"/>
          </p:cNvPicPr>
          <p:nvPr>
            <p:ph idx="1"/>
          </p:nvPr>
        </p:nvPicPr>
        <p:blipFill rotWithShape="1">
          <a:blip r:embed="rId4">
            <a:extLst>
              <a:ext uri="{28A0092B-C50C-407E-A947-70E740481C1C}">
                <a14:useLocalDpi xmlns:a14="http://schemas.microsoft.com/office/drawing/2010/main" val="0"/>
              </a:ext>
            </a:extLst>
          </a:blip>
          <a:srcRect l="14286" r="37917"/>
          <a:stretch/>
        </p:blipFill>
        <p:spPr>
          <a:xfrm>
            <a:off x="1178739" y="1291210"/>
            <a:ext cx="2217318" cy="4059102"/>
          </a:xfrm>
          <a:prstGeom prst="rect">
            <a:avLst/>
          </a:prstGeom>
          <a:ln>
            <a:noFill/>
          </a:ln>
          <a:effectLst>
            <a:outerShdw blurRad="292100" dist="139700" dir="2700000" algn="tl" rotWithShape="0">
              <a:srgbClr val="333333">
                <a:alpha val="65000"/>
              </a:srgbClr>
            </a:outerShdw>
          </a:effectLst>
        </p:spPr>
      </p:pic>
      <p:pic>
        <p:nvPicPr>
          <p:cNvPr id="184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70" y="1223968"/>
            <a:ext cx="2849334" cy="412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84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5880" y="1899279"/>
            <a:ext cx="2958667" cy="2842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01843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01080" y="249222"/>
            <a:ext cx="11296651" cy="609600"/>
          </a:xfrm>
        </p:spPr>
        <p:txBody>
          <a:bodyPr/>
          <a:lstStyle/>
          <a:p>
            <a:r>
              <a:rPr lang="en-US" dirty="0"/>
              <a:t>Streamlined Certification Process</a:t>
            </a:r>
          </a:p>
        </p:txBody>
      </p:sp>
      <p:pic>
        <p:nvPicPr>
          <p:cNvPr id="225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601" y="954088"/>
            <a:ext cx="6802437"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Action Button: Custom 5">
            <a:hlinkClick r:id="rId5" highlightClick="1"/>
          </p:cNvPr>
          <p:cNvSpPr>
            <a:spLocks noChangeArrowheads="1"/>
          </p:cNvSpPr>
          <p:nvPr/>
        </p:nvSpPr>
        <p:spPr bwMode="auto">
          <a:xfrm>
            <a:off x="3338513" y="2308226"/>
            <a:ext cx="3454400" cy="461665"/>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8" name="Action Button: Information 7">
            <a:hlinkClick r:id="rId5" highlightClick="1"/>
          </p:cNvPr>
          <p:cNvSpPr/>
          <p:nvPr/>
        </p:nvSpPr>
        <p:spPr bwMode="auto">
          <a:xfrm>
            <a:off x="8204139" y="3517466"/>
            <a:ext cx="1016000" cy="461665"/>
          </a:xfrm>
          <a:prstGeom prst="actionButtonInformation">
            <a:avLst/>
          </a:prstGeom>
          <a:solidFill>
            <a:srgbClr val="00B0F0"/>
          </a:solidFill>
          <a:ln w="9525" cap="flat" cmpd="sng" algn="ctr">
            <a:noFill/>
            <a:prstDash val="solid"/>
            <a:round/>
            <a:headEnd type="none" w="med" len="med"/>
            <a:tailEnd type="none" w="med" len="med"/>
          </a:ln>
          <a:effectLst/>
          <a:scene3d>
            <a:camera prst="orthographicFront">
              <a:rot lat="0" lon="900000" rev="0"/>
            </a:camera>
            <a:lightRig rig="threePt" dir="t"/>
          </a:scene3d>
          <a:sp3d/>
        </p:spPr>
        <p:txBody>
          <a:bodyPr>
            <a:spAutoFit/>
            <a:flatTx/>
          </a:bodyPr>
          <a:lstStyle/>
          <a:p>
            <a:pPr>
              <a:defRPr/>
            </a:pPr>
            <a:endParaRPr lang="en-US"/>
          </a:p>
        </p:txBody>
      </p:sp>
      <p:sp>
        <p:nvSpPr>
          <p:cNvPr id="2" name="Rectangle 1"/>
          <p:cNvSpPr/>
          <p:nvPr/>
        </p:nvSpPr>
        <p:spPr>
          <a:xfrm>
            <a:off x="8204139" y="4169664"/>
            <a:ext cx="3593592" cy="1477328"/>
          </a:xfrm>
          <a:prstGeom prst="rect">
            <a:avLst/>
          </a:prstGeom>
        </p:spPr>
        <p:txBody>
          <a:bodyPr wrap="square">
            <a:spAutoFit/>
          </a:bodyPr>
          <a:lstStyle/>
          <a:p>
            <a:r>
              <a:rPr lang="en-US" sz="1800" dirty="0">
                <a:hlinkClick r:id="rId5"/>
              </a:rPr>
              <a:t>http://www.faa.gov/news/press_releases/news_story.cfm?newsid=15714</a:t>
            </a:r>
            <a:endParaRPr lang="en-US" sz="1800" dirty="0"/>
          </a:p>
          <a:p>
            <a:endParaRPr lang="en-US" dirty="0"/>
          </a:p>
        </p:txBody>
      </p:sp>
    </p:spTree>
    <p:custDataLst>
      <p:tags r:id="rId1"/>
    </p:custDataLst>
    <p:extLst>
      <p:ext uri="{BB962C8B-B14F-4D97-AF65-F5344CB8AC3E}">
        <p14:creationId xmlns:p14="http://schemas.microsoft.com/office/powerpoint/2010/main" val="306714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F93B-D5C0-582D-203D-10EDC0E3CD23}"/>
              </a:ext>
            </a:extLst>
          </p:cNvPr>
          <p:cNvSpPr>
            <a:spLocks noGrp="1"/>
          </p:cNvSpPr>
          <p:nvPr>
            <p:ph type="title"/>
          </p:nvPr>
        </p:nvSpPr>
        <p:spPr/>
        <p:txBody>
          <a:bodyPr/>
          <a:lstStyle/>
          <a:p>
            <a:r>
              <a:rPr lang="en-US" dirty="0"/>
              <a:t>Ballistic recovery systems</a:t>
            </a:r>
          </a:p>
        </p:txBody>
      </p:sp>
      <p:pic>
        <p:nvPicPr>
          <p:cNvPr id="5" name="Content Placeholder 4" descr="A picture containing text, ground&#10;&#10;Description automatically generated">
            <a:extLst>
              <a:ext uri="{FF2B5EF4-FFF2-40B4-BE49-F238E27FC236}">
                <a16:creationId xmlns:a16="http://schemas.microsoft.com/office/drawing/2014/main" id="{B411E3F1-0F6C-83C2-E096-B3CA630B749E}"/>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030188" y="1664834"/>
            <a:ext cx="3295650" cy="3267075"/>
          </a:xfrm>
        </p:spPr>
      </p:pic>
      <p:pic>
        <p:nvPicPr>
          <p:cNvPr id="7" name="Picture 6">
            <a:extLst>
              <a:ext uri="{FF2B5EF4-FFF2-40B4-BE49-F238E27FC236}">
                <a16:creationId xmlns:a16="http://schemas.microsoft.com/office/drawing/2014/main" id="{C3449E8D-2EDF-1DB7-F412-6F697E0C5A39}"/>
              </a:ext>
            </a:extLst>
          </p:cNvPr>
          <p:cNvPicPr>
            <a:picLocks noChangeAspect="1"/>
          </p:cNvPicPr>
          <p:nvPr/>
        </p:nvPicPr>
        <p:blipFill>
          <a:blip r:embed="rId6"/>
          <a:stretch>
            <a:fillRect/>
          </a:stretch>
        </p:blipFill>
        <p:spPr>
          <a:xfrm>
            <a:off x="7957456" y="1469571"/>
            <a:ext cx="2743200" cy="3657600"/>
          </a:xfrm>
          <a:prstGeom prst="rect">
            <a:avLst/>
          </a:prstGeom>
        </p:spPr>
      </p:pic>
    </p:spTree>
    <p:custDataLst>
      <p:tags r:id="rId1"/>
    </p:custDataLst>
    <p:extLst>
      <p:ext uri="{BB962C8B-B14F-4D97-AF65-F5344CB8AC3E}">
        <p14:creationId xmlns:p14="http://schemas.microsoft.com/office/powerpoint/2010/main" val="2573984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1FDC-DAD6-0E7D-B2E3-7A9FA9C60911}"/>
              </a:ext>
            </a:extLst>
          </p:cNvPr>
          <p:cNvSpPr>
            <a:spLocks noGrp="1"/>
          </p:cNvSpPr>
          <p:nvPr>
            <p:ph type="title"/>
          </p:nvPr>
        </p:nvSpPr>
        <p:spPr/>
        <p:txBody>
          <a:bodyPr/>
          <a:lstStyle/>
          <a:p>
            <a:r>
              <a:rPr lang="en-US" dirty="0"/>
              <a:t>Emergency Autoland (EAL) technology</a:t>
            </a:r>
          </a:p>
        </p:txBody>
      </p:sp>
      <p:pic>
        <p:nvPicPr>
          <p:cNvPr id="6" name="Picture 5" descr="Graphical user interface&#10;&#10;Description automatically generated">
            <a:extLst>
              <a:ext uri="{FF2B5EF4-FFF2-40B4-BE49-F238E27FC236}">
                <a16:creationId xmlns:a16="http://schemas.microsoft.com/office/drawing/2014/main" id="{E2A76B42-A0EC-B9F5-4CB5-AA3A75913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160" y="2046915"/>
            <a:ext cx="5135880" cy="3298198"/>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06966A5A-E185-0718-E196-89D6F07C94EC}"/>
              </a:ext>
            </a:extLst>
          </p:cNvPr>
          <p:cNvSpPr>
            <a:spLocks noGrp="1"/>
          </p:cNvSpPr>
          <p:nvPr>
            <p:ph idx="1"/>
          </p:nvPr>
        </p:nvSpPr>
        <p:spPr>
          <a:xfrm>
            <a:off x="571500" y="1233487"/>
            <a:ext cx="10733617" cy="4391025"/>
          </a:xfrm>
        </p:spPr>
        <p:txBody>
          <a:bodyPr/>
          <a:lstStyle/>
          <a:p>
            <a:r>
              <a:rPr lang="en-US" dirty="0"/>
              <a:t>Navigates to nearby ‘suitable’ airport</a:t>
            </a:r>
          </a:p>
          <a:p>
            <a:r>
              <a:rPr lang="en-US" dirty="0"/>
              <a:t>Squawks 7700 and</a:t>
            </a:r>
            <a:br>
              <a:rPr lang="en-US" dirty="0"/>
            </a:br>
            <a:r>
              <a:rPr lang="en-US" dirty="0"/>
              <a:t>Broadcasts on ATC and</a:t>
            </a:r>
            <a:br>
              <a:rPr lang="en-US" dirty="0"/>
            </a:br>
            <a:r>
              <a:rPr lang="en-US" dirty="0"/>
              <a:t>emergency frequencies</a:t>
            </a:r>
          </a:p>
          <a:p>
            <a:r>
              <a:rPr lang="en-US" dirty="0"/>
              <a:t>Aircraft in distress priority</a:t>
            </a:r>
          </a:p>
          <a:p>
            <a:r>
              <a:rPr lang="en-US" dirty="0"/>
              <a:t>Does </a:t>
            </a:r>
            <a:r>
              <a:rPr lang="en-US" u="sng" dirty="0"/>
              <a:t>Not </a:t>
            </a:r>
            <a:r>
              <a:rPr lang="en-US" dirty="0"/>
              <a:t>scan for or avoid</a:t>
            </a:r>
            <a:br>
              <a:rPr lang="en-US" dirty="0"/>
            </a:br>
            <a:r>
              <a:rPr lang="en-US" dirty="0"/>
              <a:t>traffic</a:t>
            </a:r>
          </a:p>
          <a:p>
            <a:r>
              <a:rPr lang="en-US" dirty="0"/>
              <a:t>Will stop on landing runway</a:t>
            </a:r>
            <a:br>
              <a:rPr lang="en-US" dirty="0"/>
            </a:br>
            <a:r>
              <a:rPr lang="en-US" dirty="0"/>
              <a:t>and shut down engine(s)</a:t>
            </a:r>
          </a:p>
        </p:txBody>
      </p:sp>
    </p:spTree>
    <p:custDataLst>
      <p:tags r:id="rId1"/>
    </p:custDataLst>
    <p:extLst>
      <p:ext uri="{BB962C8B-B14F-4D97-AF65-F5344CB8AC3E}">
        <p14:creationId xmlns:p14="http://schemas.microsoft.com/office/powerpoint/2010/main" val="34319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400" y="418187"/>
            <a:ext cx="8472488" cy="609600"/>
          </a:xfrm>
        </p:spPr>
        <p:txBody>
          <a:bodyPr/>
          <a:lstStyle/>
          <a:p>
            <a:r>
              <a:rPr lang="en-US" dirty="0"/>
              <a:t>Electronic Ignition for aircraft	</a:t>
            </a:r>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235657" y="2903539"/>
            <a:ext cx="4370682" cy="2541647"/>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bwMode="auto">
          <a:xfrm>
            <a:off x="727400" y="1160841"/>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Fewer Mechanical Parts</a:t>
            </a:r>
          </a:p>
          <a:p>
            <a:pPr lvl="1"/>
            <a:r>
              <a:rPr lang="en-US" altLang="en-US" kern="0" dirty="0">
                <a:ea typeface="ＭＳ Ｐゴシック" pitchFamily="34" charset="-128"/>
              </a:rPr>
              <a:t>More reliable than magnetos</a:t>
            </a:r>
          </a:p>
          <a:p>
            <a:r>
              <a:rPr lang="en-US" altLang="en-US" kern="0" dirty="0">
                <a:ea typeface="ＭＳ Ｐゴシック" pitchFamily="34" charset="-128"/>
              </a:rPr>
              <a:t>Reduced maintenance expense</a:t>
            </a:r>
          </a:p>
          <a:p>
            <a:r>
              <a:rPr lang="en-US" altLang="en-US" kern="0" dirty="0">
                <a:ea typeface="ＭＳ Ｐゴシック" pitchFamily="34" charset="-128"/>
              </a:rPr>
              <a:t>Increased fuel efficiency</a:t>
            </a:r>
          </a:p>
          <a:p>
            <a:r>
              <a:rPr lang="en-US" altLang="en-US" kern="0" dirty="0">
                <a:ea typeface="ＭＳ Ｐゴシック" pitchFamily="34" charset="-128"/>
              </a:rPr>
              <a:t>Requires electrical power source</a:t>
            </a:r>
          </a:p>
          <a:p>
            <a:endParaRPr lang="en-US" altLang="en-US" kern="0" dirty="0">
              <a:ea typeface="ＭＳ Ｐゴシック" pitchFamily="34" charset="-128"/>
            </a:endParaRPr>
          </a:p>
        </p:txBody>
      </p:sp>
    </p:spTree>
    <p:custDataLst>
      <p:tags r:id="rId1"/>
    </p:custDataLst>
    <p:extLst>
      <p:ext uri="{BB962C8B-B14F-4D97-AF65-F5344CB8AC3E}">
        <p14:creationId xmlns:p14="http://schemas.microsoft.com/office/powerpoint/2010/main" val="468693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the list goes on …….</a:t>
            </a:r>
          </a:p>
        </p:txBody>
      </p:sp>
      <p:sp>
        <p:nvSpPr>
          <p:cNvPr id="5" name="Rectangle 4"/>
          <p:cNvSpPr/>
          <p:nvPr/>
        </p:nvSpPr>
        <p:spPr>
          <a:xfrm rot="21066595">
            <a:off x="392406" y="1220338"/>
            <a:ext cx="9533379"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7030A0"/>
                </a:solidFill>
              </a:rPr>
              <a:t>Flight Management Systems</a:t>
            </a:r>
          </a:p>
        </p:txBody>
      </p:sp>
      <p:sp>
        <p:nvSpPr>
          <p:cNvPr id="6" name="Rectangle 5"/>
          <p:cNvSpPr/>
          <p:nvPr/>
        </p:nvSpPr>
        <p:spPr>
          <a:xfrm rot="565393">
            <a:off x="5743823" y="2907156"/>
            <a:ext cx="5929765"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C00000"/>
                </a:solidFill>
              </a:rPr>
              <a:t>Engine Analyzers</a:t>
            </a:r>
          </a:p>
        </p:txBody>
      </p:sp>
      <p:sp>
        <p:nvSpPr>
          <p:cNvPr id="7" name="Rectangle 6"/>
          <p:cNvSpPr/>
          <p:nvPr/>
        </p:nvSpPr>
        <p:spPr>
          <a:xfrm rot="289564">
            <a:off x="3515832" y="4294464"/>
            <a:ext cx="6763391"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00B050"/>
                </a:solidFill>
              </a:rPr>
              <a:t>Ballistic Parachutes</a:t>
            </a:r>
          </a:p>
        </p:txBody>
      </p:sp>
      <p:sp>
        <p:nvSpPr>
          <p:cNvPr id="8" name="Rectangle 7"/>
          <p:cNvSpPr/>
          <p:nvPr/>
        </p:nvSpPr>
        <p:spPr>
          <a:xfrm rot="21097780">
            <a:off x="7751555" y="1592426"/>
            <a:ext cx="3608680"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0070C0"/>
                </a:solidFill>
              </a:rPr>
              <a:t>Autopilots</a:t>
            </a:r>
          </a:p>
        </p:txBody>
      </p:sp>
      <p:sp>
        <p:nvSpPr>
          <p:cNvPr id="9" name="Rectangle 8"/>
          <p:cNvSpPr/>
          <p:nvPr/>
        </p:nvSpPr>
        <p:spPr>
          <a:xfrm rot="20836778">
            <a:off x="719572" y="3129571"/>
            <a:ext cx="4647427"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CA9F74"/>
                </a:solidFill>
              </a:rPr>
              <a:t>Survival Gear</a:t>
            </a:r>
          </a:p>
        </p:txBody>
      </p:sp>
    </p:spTree>
    <p:custDataLst>
      <p:tags r:id="rId1"/>
    </p:custDataLst>
    <p:extLst>
      <p:ext uri="{BB962C8B-B14F-4D97-AF65-F5344CB8AC3E}">
        <p14:creationId xmlns:p14="http://schemas.microsoft.com/office/powerpoint/2010/main" val="20555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 Proficiency</a:t>
            </a:r>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443073" y="954088"/>
            <a:ext cx="4207827" cy="3366262"/>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bwMode="auto">
          <a:xfrm>
            <a:off x="571500" y="117049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The best investment in:</a:t>
            </a:r>
          </a:p>
          <a:p>
            <a:pPr lvl="1"/>
            <a:r>
              <a:rPr lang="en-US" kern="0" dirty="0"/>
              <a:t>Competence</a:t>
            </a:r>
          </a:p>
          <a:p>
            <a:pPr lvl="1"/>
            <a:r>
              <a:rPr lang="en-US" kern="0" dirty="0"/>
              <a:t>Confidence</a:t>
            </a:r>
          </a:p>
          <a:p>
            <a:pPr lvl="1"/>
            <a:r>
              <a:rPr lang="en-US" kern="0" dirty="0"/>
              <a:t>Safety</a:t>
            </a: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6730" y="4816321"/>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5609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02" y="649287"/>
            <a:ext cx="11296651" cy="609600"/>
          </a:xfrm>
        </p:spPr>
        <p:txBody>
          <a:bodyPr/>
          <a:lstStyle/>
          <a:p>
            <a:r>
              <a:rPr lang="en-US" dirty="0"/>
              <a:t>Proficiency training works!</a:t>
            </a:r>
          </a:p>
        </p:txBody>
      </p:sp>
      <p:sp>
        <p:nvSpPr>
          <p:cNvPr id="3" name="Content Placeholder 2"/>
          <p:cNvSpPr>
            <a:spLocks noGrp="1"/>
          </p:cNvSpPr>
          <p:nvPr>
            <p:ph idx="1"/>
          </p:nvPr>
        </p:nvSpPr>
        <p:spPr>
          <a:xfrm>
            <a:off x="674602" y="1405731"/>
            <a:ext cx="10733617" cy="4391025"/>
          </a:xfrm>
        </p:spPr>
        <p:txBody>
          <a:bodyPr/>
          <a:lstStyle/>
          <a:p>
            <a:r>
              <a:rPr lang="en-US" dirty="0"/>
              <a:t>Sports</a:t>
            </a:r>
          </a:p>
          <a:p>
            <a:r>
              <a:rPr lang="en-US" dirty="0"/>
              <a:t>Medicine</a:t>
            </a:r>
          </a:p>
          <a:p>
            <a:r>
              <a:rPr lang="en-US" dirty="0"/>
              <a:t>Aviation</a:t>
            </a:r>
          </a:p>
        </p:txBody>
      </p:sp>
      <p:pic>
        <p:nvPicPr>
          <p:cNvPr id="8" name="Picture 7" descr="Trapianto di fegato a seguito di una donazione di organi ..."/>
          <p:cNvPicPr>
            <a:picLocks noChangeAspect="1"/>
          </p:cNvPicPr>
          <p:nvPr/>
        </p:nvPicPr>
        <p:blipFill rotWithShape="1">
          <a:blip r:embed="rId4">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custDataLst>
      <p:tags r:id="rId1"/>
    </p:custDataLst>
    <p:extLst>
      <p:ext uri="{BB962C8B-B14F-4D97-AF65-F5344CB8AC3E}">
        <p14:creationId xmlns:p14="http://schemas.microsoft.com/office/powerpoint/2010/main" val="34763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Training Works</a:t>
            </a:r>
          </a:p>
        </p:txBody>
      </p:sp>
      <p:sp>
        <p:nvSpPr>
          <p:cNvPr id="3" name="Content Placeholder 2"/>
          <p:cNvSpPr>
            <a:spLocks noGrp="1"/>
          </p:cNvSpPr>
          <p:nvPr>
            <p:ph idx="1"/>
          </p:nvPr>
        </p:nvSpPr>
        <p:spPr>
          <a:xfrm>
            <a:off x="657002" y="954088"/>
            <a:ext cx="10733617" cy="4391025"/>
          </a:xfrm>
        </p:spPr>
        <p:txBody>
          <a:bodyPr/>
          <a:lstStyle/>
          <a:p>
            <a:r>
              <a:rPr lang="en-US" dirty="0"/>
              <a:t>Increases confidence</a:t>
            </a:r>
          </a:p>
          <a:p>
            <a:r>
              <a:rPr lang="en-US" dirty="0"/>
              <a:t>Increases comfort</a:t>
            </a:r>
          </a:p>
          <a:p>
            <a:r>
              <a:rPr lang="en-US" dirty="0"/>
              <a:t>Expands horizons</a:t>
            </a:r>
          </a:p>
          <a:p>
            <a:r>
              <a:rPr lang="en-US" dirty="0"/>
              <a:t>Keeps us safe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002060"/>
                </a:solidFill>
              </a:rPr>
              <a:t>Earning any WINGS phase qualifies for a Flight Review!</a:t>
            </a:r>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8532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i="1" dirty="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a:t>Proficient Pilots are:</a:t>
            </a:r>
          </a:p>
          <a:p>
            <a:pPr lvl="1"/>
            <a:r>
              <a:rPr lang="en-US" dirty="0"/>
              <a:t>Confident</a:t>
            </a:r>
          </a:p>
          <a:p>
            <a:pPr lvl="1"/>
            <a:r>
              <a:rPr lang="en-US" dirty="0"/>
              <a:t>Capable</a:t>
            </a:r>
          </a:p>
          <a:p>
            <a:pPr lvl="1"/>
            <a:r>
              <a:rPr lang="en-US" dirty="0"/>
              <a:t>Safe</a:t>
            </a:r>
          </a:p>
          <a:p>
            <a:r>
              <a:rPr lang="en-US" i="1" dirty="0"/>
              <a:t>WINGS </a:t>
            </a:r>
            <a:r>
              <a:rPr lang="en-US" b="0" dirty="0"/>
              <a:t>will keep you </a:t>
            </a:r>
            <a:br>
              <a:rPr lang="en-US" b="0" dirty="0"/>
            </a:br>
            <a:r>
              <a:rPr lang="en-US" b="0" dirty="0"/>
              <a:t>on top of your game</a:t>
            </a:r>
            <a:endParaRPr lang="en-US" i="1" dirty="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5299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t>
            </a:r>
          </a:p>
        </p:txBody>
      </p:sp>
      <p:sp>
        <p:nvSpPr>
          <p:cNvPr id="3" name="Content Placeholder 2"/>
          <p:cNvSpPr>
            <a:spLocks noGrp="1"/>
          </p:cNvSpPr>
          <p:nvPr>
            <p:ph idx="1"/>
          </p:nvPr>
        </p:nvSpPr>
        <p:spPr>
          <a:xfrm>
            <a:off x="674602" y="1027037"/>
            <a:ext cx="10733617" cy="4391025"/>
          </a:xfrm>
        </p:spPr>
        <p:txBody>
          <a:bodyPr/>
          <a:lstStyle/>
          <a:p>
            <a:r>
              <a:rPr lang="en-US" dirty="0"/>
              <a:t>GAJSC* Safety Enhancements</a:t>
            </a:r>
          </a:p>
          <a:p>
            <a:r>
              <a:rPr lang="en-US" dirty="0"/>
              <a:t>Available Safety Equipment</a:t>
            </a:r>
          </a:p>
          <a:p>
            <a:r>
              <a:rPr lang="en-US" dirty="0"/>
              <a:t>Restraint systems</a:t>
            </a:r>
          </a:p>
          <a:p>
            <a:pPr lvl="1"/>
            <a:r>
              <a:rPr lang="en-US" dirty="0"/>
              <a:t>Quick egress tips	</a:t>
            </a:r>
          </a:p>
          <a:p>
            <a:r>
              <a:rPr lang="en-US" dirty="0"/>
              <a:t>New Automation Technology</a:t>
            </a:r>
          </a:p>
          <a:p>
            <a:endParaRPr lang="en-US" dirty="0"/>
          </a:p>
          <a:p>
            <a:endParaRPr lang="en-US" dirty="0"/>
          </a:p>
          <a:p>
            <a:pPr marL="0" indent="0">
              <a:buNone/>
            </a:pPr>
            <a:r>
              <a:rPr lang="en-US" dirty="0"/>
              <a:t>                              </a:t>
            </a:r>
            <a:endParaRPr lang="en-US" sz="1800" dirty="0"/>
          </a:p>
        </p:txBody>
      </p:sp>
      <p:grpSp>
        <p:nvGrpSpPr>
          <p:cNvPr id="4" name="Group 3">
            <a:extLst>
              <a:ext uri="{FF2B5EF4-FFF2-40B4-BE49-F238E27FC236}">
                <a16:creationId xmlns:a16="http://schemas.microsoft.com/office/drawing/2014/main" id="{98905136-70E3-B540-1AFE-B09B045C661E}"/>
              </a:ext>
            </a:extLst>
          </p:cNvPr>
          <p:cNvGrpSpPr/>
          <p:nvPr/>
        </p:nvGrpSpPr>
        <p:grpSpPr>
          <a:xfrm>
            <a:off x="7823870" y="831540"/>
            <a:ext cx="3126786" cy="4156699"/>
            <a:chOff x="7823870" y="831540"/>
            <a:chExt cx="3126786" cy="4156699"/>
          </a:xfrm>
        </p:grpSpPr>
        <p:sp>
          <p:nvSpPr>
            <p:cNvPr id="6" name="Rectangle 5">
              <a:extLst>
                <a:ext uri="{FF2B5EF4-FFF2-40B4-BE49-F238E27FC236}">
                  <a16:creationId xmlns:a16="http://schemas.microsoft.com/office/drawing/2014/main" id="{7004D08D-EF0F-E996-572C-F9197F685D8B}"/>
                </a:ext>
              </a:extLst>
            </p:cNvPr>
            <p:cNvSpPr/>
            <p:nvPr/>
          </p:nvSpPr>
          <p:spPr bwMode="auto">
            <a:xfrm rot="589267">
              <a:off x="7823870" y="831540"/>
              <a:ext cx="173463" cy="3894490"/>
            </a:xfrm>
            <a:prstGeom prst="rect">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02E8F5BE-7EE1-CFAD-4704-1D89213B6E62}"/>
                </a:ext>
              </a:extLst>
            </p:cNvPr>
            <p:cNvPicPr>
              <a:picLocks noChangeAspect="1"/>
            </p:cNvPicPr>
            <p:nvPr/>
          </p:nvPicPr>
          <p:blipFill rotWithShape="1">
            <a:blip r:embed="rId4"/>
            <a:srcRect l="1425" r="2181" b="1760"/>
            <a:stretch/>
          </p:blipFill>
          <p:spPr>
            <a:xfrm rot="591006">
              <a:off x="7973031" y="1100012"/>
              <a:ext cx="2977625" cy="3888227"/>
            </a:xfrm>
            <a:prstGeom prst="rect">
              <a:avLst/>
            </a:prstGeom>
            <a:ln>
              <a:noFill/>
            </a:ln>
            <a:effectLst>
              <a:outerShdw blurRad="292100" dist="139700" dir="2700000" algn="tl" rotWithShape="0">
                <a:srgbClr val="333333">
                  <a:alpha val="65000"/>
                </a:srgbClr>
              </a:outerShdw>
            </a:effectLst>
          </p:spPr>
        </p:pic>
      </p:grpSp>
      <p:sp>
        <p:nvSpPr>
          <p:cNvPr id="8" name="TextBox 7">
            <a:extLst>
              <a:ext uri="{FF2B5EF4-FFF2-40B4-BE49-F238E27FC236}">
                <a16:creationId xmlns:a16="http://schemas.microsoft.com/office/drawing/2014/main" id="{AC755231-9DDA-2E92-6A93-C61DA89C10CC}"/>
              </a:ext>
            </a:extLst>
          </p:cNvPr>
          <p:cNvSpPr txBox="1"/>
          <p:nvPr/>
        </p:nvSpPr>
        <p:spPr bwMode="auto">
          <a:xfrm>
            <a:off x="6360336" y="5265128"/>
            <a:ext cx="3630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002060"/>
                </a:solidFill>
              </a:rPr>
              <a:t>* General Aviation Joint Safety Committee</a:t>
            </a:r>
          </a:p>
        </p:txBody>
      </p:sp>
    </p:spTree>
    <p:custDataLst>
      <p:tags r:id="rId1"/>
    </p:custDataLst>
    <p:extLst>
      <p:ext uri="{BB962C8B-B14F-4D97-AF65-F5344CB8AC3E}">
        <p14:creationId xmlns:p14="http://schemas.microsoft.com/office/powerpoint/2010/main" val="3415722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EB91E7EE-1EB0-A931-C930-F61E135BB3C4}"/>
              </a:ext>
            </a:extLst>
          </p:cNvPr>
          <p:cNvSpPr txBox="1"/>
          <p:nvPr/>
        </p:nvSpPr>
        <p:spPr bwMode="auto">
          <a:xfrm>
            <a:off x="199299" y="4845577"/>
            <a:ext cx="80484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a:hlinkClick r:id="rId5"/>
              </a:rPr>
              <a:t>Safety Management System (SMS) | Federal Aviation Administration (faa.gov)</a:t>
            </a:r>
            <a:endParaRPr lang="en-US" sz="1200" b="1" dirty="0">
              <a:solidFill>
                <a:srgbClr val="C0C0C0"/>
              </a:solidFill>
            </a:endParaRPr>
          </a:p>
        </p:txBody>
      </p:sp>
      <p:pic>
        <p:nvPicPr>
          <p:cNvPr id="12" name="Picture 11">
            <a:extLst>
              <a:ext uri="{FF2B5EF4-FFF2-40B4-BE49-F238E27FC236}">
                <a16:creationId xmlns:a16="http://schemas.microsoft.com/office/drawing/2014/main" id="{A9A7C9B5-3C8F-D995-75F5-5FD52A3DF409}"/>
              </a:ext>
            </a:extLst>
          </p:cNvPr>
          <p:cNvPicPr>
            <a:picLocks noChangeAspect="1"/>
          </p:cNvPicPr>
          <p:nvPr/>
        </p:nvPicPr>
        <p:blipFill>
          <a:blip r:embed="rId6"/>
          <a:stretch>
            <a:fillRect/>
          </a:stretch>
        </p:blipFill>
        <p:spPr>
          <a:xfrm>
            <a:off x="9162110" y="3061998"/>
            <a:ext cx="2497016" cy="2497016"/>
          </a:xfrm>
          <a:prstGeom prst="rect">
            <a:avLst/>
          </a:prstGeom>
        </p:spPr>
      </p:pic>
    </p:spTree>
    <p:custDataLst>
      <p:tags r:id="rId1"/>
    </p:custDataLst>
    <p:extLst>
      <p:ext uri="{BB962C8B-B14F-4D97-AF65-F5344CB8AC3E}">
        <p14:creationId xmlns:p14="http://schemas.microsoft.com/office/powerpoint/2010/main" val="7860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dirty="0"/>
              <a:t>Information and enrollment for </a:t>
            </a:r>
            <a:br>
              <a:rPr lang="en-US" dirty="0"/>
            </a:br>
            <a:r>
              <a:rPr lang="en-US" i="1" dirty="0"/>
              <a:t>WINGS </a:t>
            </a:r>
            <a:r>
              <a:rPr lang="en-US" dirty="0"/>
              <a:t>Pilot Proficiency Program</a:t>
            </a:r>
          </a:p>
          <a:p>
            <a:r>
              <a:rPr lang="en-US" dirty="0"/>
              <a:t>Off Airport Ops Guide</a:t>
            </a:r>
          </a:p>
          <a:p>
            <a:pPr lvl="1"/>
            <a:r>
              <a:rPr lang="en-US" dirty="0"/>
              <a:t>Baseline performance determination examples</a:t>
            </a:r>
          </a:p>
          <a:p>
            <a:pPr lvl="1"/>
            <a:r>
              <a:rPr lang="en-US" dirty="0">
                <a:hlinkClick r:id="rId4"/>
              </a:rPr>
              <a:t>https://www.faasafety.gov/gslac/ALC/libview_normal.aspx?id=135893</a:t>
            </a:r>
            <a:endParaRPr lang="en-US" dirty="0"/>
          </a:p>
          <a:p>
            <a:r>
              <a:rPr lang="en-US" dirty="0"/>
              <a:t>Personal Minimums Development Guide</a:t>
            </a:r>
          </a:p>
          <a:p>
            <a:pPr lvl="1"/>
            <a:r>
              <a:rPr lang="en-US" dirty="0">
                <a:hlinkClick r:id="rId5"/>
              </a:rPr>
              <a:t>https://www.faasafety.gov/gslac/ALC/libview_normal.aspx?id=9091</a:t>
            </a:r>
            <a:endParaRPr lang="en-US" dirty="0"/>
          </a:p>
          <a:p>
            <a:r>
              <a:rPr lang="en-US" dirty="0"/>
              <a:t>AC 120-76D </a:t>
            </a:r>
            <a:r>
              <a:rPr lang="en-US" b="0" dirty="0"/>
              <a:t>Authorization for Use of Electronic Flight Bags</a:t>
            </a:r>
          </a:p>
          <a:p>
            <a:pPr lvl="1"/>
            <a:r>
              <a:rPr lang="en-US" dirty="0">
                <a:hlinkClick r:id="rId6"/>
              </a:rPr>
              <a:t>https://tinyurl.com/2cpky75p</a:t>
            </a:r>
            <a:endParaRPr lang="en-US" dirty="0"/>
          </a:p>
          <a:p>
            <a:pPr marL="457200" lvl="1" indent="0">
              <a:buNone/>
            </a:pPr>
            <a:r>
              <a:rPr lang="en-US" b="0" dirty="0"/>
              <a:t> </a:t>
            </a:r>
            <a:endParaRPr lang="en-US" dirty="0"/>
          </a:p>
          <a:p>
            <a:pPr marL="0" indent="0">
              <a:buNone/>
            </a:pPr>
            <a:endParaRPr lang="en-US" sz="2200" dirty="0"/>
          </a:p>
          <a:p>
            <a:pPr marL="457200" lvl="1" indent="0">
              <a:buNone/>
            </a:pPr>
            <a:r>
              <a:rPr lang="en-US" sz="1800" dirty="0"/>
              <a:t> </a:t>
            </a:r>
          </a:p>
          <a:p>
            <a:pPr marL="457200" lvl="1" indent="0">
              <a:buNone/>
            </a:pPr>
            <a:r>
              <a:rPr lang="en-US" sz="1600" dirty="0"/>
              <a:t> </a:t>
            </a:r>
            <a:r>
              <a:rPr lang="en-US" sz="1400" dirty="0"/>
              <a:t>		</a:t>
            </a:r>
          </a:p>
        </p:txBody>
      </p:sp>
      <p:pic>
        <p:nvPicPr>
          <p:cNvPr id="7" name="Picture 6"/>
          <p:cNvPicPr>
            <a:picLocks noChangeAspect="1"/>
          </p:cNvPicPr>
          <p:nvPr/>
        </p:nvPicPr>
        <p:blipFill>
          <a:blip r:embed="rId7"/>
          <a:stretch>
            <a:fillRect/>
          </a:stretch>
        </p:blipFill>
        <p:spPr>
          <a:xfrm>
            <a:off x="7970521" y="515652"/>
            <a:ext cx="3649980" cy="255755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68267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831" y="1508126"/>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571500" y="1150653"/>
            <a:ext cx="8050213" cy="4391025"/>
          </a:xfrm>
        </p:spPr>
        <p:txBody>
          <a:bodyPr/>
          <a:lstStyle/>
          <a:p>
            <a:r>
              <a:rPr lang="en-US" dirty="0"/>
              <a:t>You are vital members of our GA safety community</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68" y="3845296"/>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992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a:t>Topic of the Month – June </a:t>
            </a:r>
          </a:p>
          <a:p>
            <a:r>
              <a:rPr lang="en-US" dirty="0"/>
              <a:t>After-market Safety Equipment</a:t>
            </a:r>
            <a:endParaRPr lang="en-US" i="1" dirty="0"/>
          </a:p>
        </p:txBody>
      </p:sp>
    </p:spTree>
    <p:custDataLst>
      <p:tags r:id="rId1"/>
    </p:custDataLst>
    <p:extLst>
      <p:ext uri="{BB962C8B-B14F-4D97-AF65-F5344CB8AC3E}">
        <p14:creationId xmlns:p14="http://schemas.microsoft.com/office/powerpoint/2010/main" val="408722979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44" y="305861"/>
            <a:ext cx="11296651" cy="609600"/>
          </a:xfrm>
        </p:spPr>
        <p:txBody>
          <a:bodyPr/>
          <a:lstStyle/>
          <a:p>
            <a:r>
              <a:rPr lang="en-US" dirty="0"/>
              <a:t>The future is here</a:t>
            </a:r>
          </a:p>
        </p:txBody>
      </p:sp>
      <p:sp>
        <p:nvSpPr>
          <p:cNvPr id="7" name="Content Placeholder 6"/>
          <p:cNvSpPr>
            <a:spLocks noGrp="1"/>
          </p:cNvSpPr>
          <p:nvPr>
            <p:ph idx="1"/>
          </p:nvPr>
        </p:nvSpPr>
        <p:spPr>
          <a:xfrm>
            <a:off x="241144" y="1038947"/>
            <a:ext cx="10733617" cy="4391025"/>
          </a:xfrm>
        </p:spPr>
        <p:txBody>
          <a:bodyPr/>
          <a:lstStyle/>
          <a:p>
            <a:r>
              <a:rPr lang="en-US" dirty="0"/>
              <a:t>Space tourism</a:t>
            </a:r>
          </a:p>
          <a:p>
            <a:r>
              <a:rPr lang="en-US" dirty="0"/>
              <a:t>Drone delivery</a:t>
            </a:r>
          </a:p>
          <a:p>
            <a:r>
              <a:rPr lang="en-US" dirty="0"/>
              <a:t>Autonomous aircraft passenger operations</a:t>
            </a:r>
          </a:p>
          <a:p>
            <a:r>
              <a:rPr lang="en-US" dirty="0"/>
              <a:t>Improved safety technology</a:t>
            </a:r>
          </a:p>
          <a:p>
            <a:endParaRPr lang="en-US" dirty="0"/>
          </a:p>
        </p:txBody>
      </p:sp>
      <p:pic>
        <p:nvPicPr>
          <p:cNvPr id="3" name="Picture 2" descr="Graphical user interface, website&#10;&#10;Description automatically generated">
            <a:extLst>
              <a:ext uri="{FF2B5EF4-FFF2-40B4-BE49-F238E27FC236}">
                <a16:creationId xmlns:a16="http://schemas.microsoft.com/office/drawing/2014/main" id="{DBA5DDBF-0347-AA81-23EC-B79A64AEBF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568"/>
          <a:stretch/>
        </p:blipFill>
        <p:spPr>
          <a:xfrm>
            <a:off x="6907427" y="2866768"/>
            <a:ext cx="4894416" cy="281914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468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173288" y="1698625"/>
            <a:ext cx="7620000" cy="1143000"/>
          </a:xfrm>
        </p:spPr>
        <p:txBody>
          <a:bodyPr/>
          <a:lstStyle/>
          <a:p>
            <a:pPr eaLnBrk="1" hangingPunct="1">
              <a:buFont typeface="Wingdings" pitchFamily="2" charset="2"/>
              <a:buNone/>
            </a:pPr>
            <a:br>
              <a:rPr lang="en-US">
                <a:ea typeface="ＭＳ Ｐゴシック" pitchFamily="34" charset="-128"/>
              </a:rPr>
            </a:br>
            <a:endParaRPr lang="en-US">
              <a:ea typeface="ＭＳ Ｐゴシック" pitchFamily="34" charset="-128"/>
            </a:endParaRPr>
          </a:p>
        </p:txBody>
      </p:sp>
      <p:sp>
        <p:nvSpPr>
          <p:cNvPr id="44035" name="Rectangle 3"/>
          <p:cNvSpPr>
            <a:spLocks noChangeArrowheads="1"/>
          </p:cNvSpPr>
          <p:nvPr/>
        </p:nvSpPr>
        <p:spPr bwMode="auto">
          <a:xfrm rot="20284605">
            <a:off x="4749101" y="824706"/>
            <a:ext cx="3211327"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FontTx/>
              <a:buNone/>
              <a:defRPr/>
            </a:pPr>
            <a:r>
              <a:rPr lang="en-US" sz="4800" dirty="0">
                <a:solidFill>
                  <a:schemeClr val="accent6"/>
                </a:solidFill>
                <a:latin typeface="Impact" pitchFamily="34" charset="0"/>
              </a:rPr>
              <a:t>Save 60 % !</a:t>
            </a:r>
            <a:br>
              <a:rPr lang="en-US" sz="4800" dirty="0">
                <a:solidFill>
                  <a:srgbClr val="FFFF00"/>
                </a:solidFill>
                <a:latin typeface="Impact" pitchFamily="34" charset="0"/>
              </a:rPr>
            </a:br>
            <a:endParaRPr lang="en-US" sz="4800" dirty="0">
              <a:solidFill>
                <a:srgbClr val="FFFF00"/>
              </a:solidFill>
              <a:latin typeface="Impact" pitchFamily="34" charset="0"/>
            </a:endParaRPr>
          </a:p>
        </p:txBody>
      </p:sp>
      <p:pic>
        <p:nvPicPr>
          <p:cNvPr id="273415" name="Picture 7" descr="heli-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102" y="3072886"/>
            <a:ext cx="2957324" cy="2422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6" name="Picture 8" descr="Harness5Pt55FXinchCAM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498" y="547647"/>
            <a:ext cx="2693987" cy="2751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7" name="Picture 9" descr="Cirrus airb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7181" y="547647"/>
            <a:ext cx="1951038" cy="292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62810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34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3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Multi-point restraint systems</a:t>
            </a:r>
          </a:p>
        </p:txBody>
      </p:sp>
      <p:pic>
        <p:nvPicPr>
          <p:cNvPr id="4" name="Picture 8" descr="Harness5Pt55FXinchCAM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252" y="1336670"/>
            <a:ext cx="3546462" cy="3621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14530" t="13352" r="2766" b="3554"/>
          <a:stretch/>
        </p:blipFill>
        <p:spPr>
          <a:xfrm>
            <a:off x="7483307" y="1468192"/>
            <a:ext cx="3397393" cy="379375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45221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Airbag seatbelts</a:t>
            </a:r>
          </a:p>
        </p:txBody>
      </p:sp>
      <p:pic>
        <p:nvPicPr>
          <p:cNvPr id="4" name="Picture 3"/>
          <p:cNvPicPr>
            <a:picLocks noChangeAspect="1"/>
          </p:cNvPicPr>
          <p:nvPr/>
        </p:nvPicPr>
        <p:blipFill rotWithShape="1">
          <a:blip r:embed="rId4"/>
          <a:srcRect t="5312"/>
          <a:stretch/>
        </p:blipFill>
        <p:spPr>
          <a:xfrm>
            <a:off x="5948313" y="1957643"/>
            <a:ext cx="5919838" cy="328720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srcRect b="5509"/>
          <a:stretch/>
        </p:blipFill>
        <p:spPr>
          <a:xfrm>
            <a:off x="811857" y="4112179"/>
            <a:ext cx="4191000" cy="1341039"/>
          </a:xfrm>
          <a:prstGeom prst="rect">
            <a:avLst/>
          </a:prstGeom>
        </p:spPr>
      </p:pic>
      <p:pic>
        <p:nvPicPr>
          <p:cNvPr id="6" name="Picture 5" descr="Cirrus SR22 N1569 | Flickr - Photo Sharing!"/>
          <p:cNvPicPr>
            <a:picLocks noChangeAspect="1"/>
          </p:cNvPicPr>
          <p:nvPr/>
        </p:nvPicPr>
        <p:blipFill rotWithShape="1">
          <a:blip r:embed="rId6">
            <a:extLst>
              <a:ext uri="{28A0092B-C50C-407E-A947-70E740481C1C}">
                <a14:useLocalDpi xmlns:a14="http://schemas.microsoft.com/office/drawing/2010/main" val="0"/>
              </a:ext>
            </a:extLst>
          </a:blip>
          <a:srcRect l="8529" t="18690" r="8078" b="20838"/>
          <a:stretch/>
        </p:blipFill>
        <p:spPr>
          <a:xfrm>
            <a:off x="429299" y="1371600"/>
            <a:ext cx="4956117" cy="2457802"/>
          </a:xfrm>
          <a:prstGeom prst="rect">
            <a:avLst/>
          </a:prstGeom>
        </p:spPr>
      </p:pic>
    </p:spTree>
    <p:custDataLst>
      <p:tags r:id="rId1"/>
    </p:custDataLst>
    <p:extLst>
      <p:ext uri="{BB962C8B-B14F-4D97-AF65-F5344CB8AC3E}">
        <p14:creationId xmlns:p14="http://schemas.microsoft.com/office/powerpoint/2010/main" val="371442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56078" y="338234"/>
            <a:ext cx="8472487" cy="609600"/>
          </a:xfrm>
        </p:spPr>
        <p:txBody>
          <a:bodyPr/>
          <a:lstStyle/>
          <a:p>
            <a:pPr eaLnBrk="1" hangingPunct="1"/>
            <a:r>
              <a:rPr lang="en-US" dirty="0">
                <a:ea typeface="ＭＳ Ｐゴシック" pitchFamily="34" charset="-128"/>
              </a:rPr>
              <a:t>Question:</a:t>
            </a:r>
          </a:p>
        </p:txBody>
      </p:sp>
      <p:sp>
        <p:nvSpPr>
          <p:cNvPr id="267267" name="Rectangle 3"/>
          <p:cNvSpPr>
            <a:spLocks noGrp="1" noChangeArrowheads="1"/>
          </p:cNvSpPr>
          <p:nvPr>
            <p:ph idx="1"/>
          </p:nvPr>
        </p:nvSpPr>
        <p:spPr>
          <a:xfrm>
            <a:off x="157655" y="1057696"/>
            <a:ext cx="8058808" cy="495388"/>
          </a:xfrm>
        </p:spPr>
        <p:txBody>
          <a:bodyPr/>
          <a:lstStyle/>
          <a:p>
            <a:pPr algn="ctr" eaLnBrk="1" hangingPunct="1">
              <a:buFontTx/>
              <a:buNone/>
              <a:defRPr/>
            </a:pPr>
            <a:r>
              <a:rPr lang="en-US" dirty="0">
                <a:effectLst>
                  <a:outerShdw blurRad="38100" dist="38100" dir="2700000" algn="tl">
                    <a:srgbClr val="000000"/>
                  </a:outerShdw>
                </a:effectLst>
                <a:latin typeface="Tahoma" pitchFamily="34" charset="0"/>
              </a:rPr>
              <a:t>   </a:t>
            </a:r>
            <a:r>
              <a:rPr lang="en-US" dirty="0"/>
              <a:t>Which way do airline seat belts unbuckle? </a:t>
            </a:r>
          </a:p>
        </p:txBody>
      </p:sp>
      <p:sp>
        <p:nvSpPr>
          <p:cNvPr id="55300"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55301" name="Rectangle 5"/>
          <p:cNvSpPr>
            <a:spLocks noChangeArrowheads="1"/>
          </p:cNvSpPr>
          <p:nvPr/>
        </p:nvSpPr>
        <p:spPr bwMode="auto">
          <a:xfrm>
            <a:off x="2181225" y="426878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a:solidFill>
                  <a:schemeClr val="bg1"/>
                </a:solidFill>
              </a:rPr>
              <a:t>no standard – could be either way.</a:t>
            </a:r>
          </a:p>
        </p:txBody>
      </p:sp>
      <p:sp>
        <p:nvSpPr>
          <p:cNvPr id="55302"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7" name="Rectangle 2"/>
          <p:cNvSpPr txBox="1">
            <a:spLocks noChangeArrowheads="1"/>
          </p:cNvSpPr>
          <p:nvPr/>
        </p:nvSpPr>
        <p:spPr bwMode="auto">
          <a:xfrm>
            <a:off x="667065" y="4050933"/>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rPr>
              <a:t>Answer:</a:t>
            </a:r>
          </a:p>
        </p:txBody>
      </p:sp>
      <p:sp>
        <p:nvSpPr>
          <p:cNvPr id="8" name="Rectangle 5"/>
          <p:cNvSpPr>
            <a:spLocks noChangeArrowheads="1"/>
          </p:cNvSpPr>
          <p:nvPr/>
        </p:nvSpPr>
        <p:spPr bwMode="auto">
          <a:xfrm>
            <a:off x="667065" y="468949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There is no standard.  It could be either way</a:t>
            </a:r>
            <a:r>
              <a:rPr lang="en-US" sz="2800" b="1" dirty="0">
                <a:solidFill>
                  <a:srgbClr val="002060"/>
                </a:solidFill>
              </a:rPr>
              <a:t>.</a:t>
            </a:r>
          </a:p>
          <a:p>
            <a:pPr marL="342900" indent="-342900">
              <a:spcBef>
                <a:spcPct val="20000"/>
              </a:spcBef>
              <a:buNone/>
            </a:pPr>
            <a:r>
              <a:rPr lang="en-US" sz="2800" b="1" dirty="0">
                <a:solidFill>
                  <a:schemeClr val="bg1"/>
                </a:solidFill>
              </a:rPr>
              <a:t>stress event.</a:t>
            </a:r>
          </a:p>
        </p:txBody>
      </p:sp>
      <p:sp>
        <p:nvSpPr>
          <p:cNvPr id="2" name="Right Arrow 1"/>
          <p:cNvSpPr/>
          <p:nvPr/>
        </p:nvSpPr>
        <p:spPr bwMode="auto">
          <a:xfrm rot="10800000">
            <a:off x="5338342" y="2075801"/>
            <a:ext cx="1029542" cy="778501"/>
          </a:xfrm>
          <a:prstGeom prst="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sp>
        <p:nvSpPr>
          <p:cNvPr id="11" name="Right Arrow 10"/>
          <p:cNvSpPr/>
          <p:nvPr/>
        </p:nvSpPr>
        <p:spPr bwMode="auto">
          <a:xfrm>
            <a:off x="2092272" y="2092578"/>
            <a:ext cx="1087492" cy="744948"/>
          </a:xfrm>
          <a:prstGeom prst="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pic>
        <p:nvPicPr>
          <p:cNvPr id="12" name="Picture 5" descr="688248"/>
          <p:cNvPicPr>
            <a:picLocks noChangeAspect="1" noChangeArrowheads="1"/>
          </p:cNvPicPr>
          <p:nvPr/>
        </p:nvPicPr>
        <p:blipFill>
          <a:blip r:embed="rId4" cstate="print">
            <a:extLst>
              <a:ext uri="{28A0092B-C50C-407E-A947-70E740481C1C}">
                <a14:useLocalDpi xmlns:a14="http://schemas.microsoft.com/office/drawing/2010/main" val="0"/>
              </a:ext>
            </a:extLst>
          </a:blip>
          <a:srcRect t="7236" b="11482"/>
          <a:stretch>
            <a:fillRect/>
          </a:stretch>
        </p:blipFill>
        <p:spPr bwMode="auto">
          <a:xfrm>
            <a:off x="7731643" y="1729703"/>
            <a:ext cx="4229653" cy="2718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57655" y="1607970"/>
            <a:ext cx="8058808" cy="4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gn="ctr">
              <a:buFontTx/>
              <a:buNone/>
              <a:defRPr/>
            </a:pPr>
            <a:r>
              <a:rPr lang="en-US" kern="0" dirty="0">
                <a:effectLst>
                  <a:outerShdw blurRad="38100" dist="38100" dir="2700000" algn="tl">
                    <a:srgbClr val="000000"/>
                  </a:outerShdw>
                </a:effectLst>
                <a:latin typeface="Tahoma" pitchFamily="34" charset="0"/>
              </a:rPr>
              <a:t>   </a:t>
            </a:r>
            <a:r>
              <a:rPr lang="en-US" kern="0" dirty="0"/>
              <a:t>Left to Right or Right to Left</a:t>
            </a:r>
          </a:p>
        </p:txBody>
      </p:sp>
      <p:sp>
        <p:nvSpPr>
          <p:cNvPr id="17" name="Rectangle 3"/>
          <p:cNvSpPr txBox="1">
            <a:spLocks noChangeArrowheads="1"/>
          </p:cNvSpPr>
          <p:nvPr/>
        </p:nvSpPr>
        <p:spPr bwMode="auto">
          <a:xfrm>
            <a:off x="310055" y="1210096"/>
            <a:ext cx="8058808" cy="4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gn="ctr">
              <a:buFontTx/>
              <a:buNone/>
              <a:defRPr/>
            </a:pPr>
            <a:r>
              <a:rPr lang="en-US" kern="0" dirty="0">
                <a:effectLst>
                  <a:outerShdw blurRad="38100" dist="38100" dir="2700000" algn="tl">
                    <a:srgbClr val="000000"/>
                  </a:outerShdw>
                </a:effectLst>
                <a:latin typeface="Tahoma" pitchFamily="34" charset="0"/>
              </a:rPr>
              <a:t>   </a:t>
            </a:r>
            <a:endParaRPr lang="en-US" kern="0" dirty="0"/>
          </a:p>
        </p:txBody>
      </p:sp>
    </p:spTree>
    <p:custDataLst>
      <p:tags r:id="rId1"/>
    </p:custDataLst>
    <p:extLst>
      <p:ext uri="{BB962C8B-B14F-4D97-AF65-F5344CB8AC3E}">
        <p14:creationId xmlns:p14="http://schemas.microsoft.com/office/powerpoint/2010/main" val="1500397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57213" y="381000"/>
            <a:ext cx="8472487" cy="609600"/>
          </a:xfrm>
        </p:spPr>
        <p:txBody>
          <a:bodyPr/>
          <a:lstStyle/>
          <a:p>
            <a:pPr eaLnBrk="1" hangingPunct="1"/>
            <a:r>
              <a:rPr lang="en-US" dirty="0">
                <a:ea typeface="ＭＳ Ｐゴシック" pitchFamily="34" charset="-128"/>
              </a:rPr>
              <a:t>Question:</a:t>
            </a:r>
          </a:p>
        </p:txBody>
      </p:sp>
      <p:sp>
        <p:nvSpPr>
          <p:cNvPr id="335875" name="Rectangle 3"/>
          <p:cNvSpPr>
            <a:spLocks noGrp="1" noChangeArrowheads="1"/>
          </p:cNvSpPr>
          <p:nvPr>
            <p:ph idx="1"/>
          </p:nvPr>
        </p:nvSpPr>
        <p:spPr>
          <a:xfrm>
            <a:off x="273270" y="1370012"/>
            <a:ext cx="8077200" cy="1068388"/>
          </a:xfrm>
        </p:spPr>
        <p:txBody>
          <a:bodyPr/>
          <a:lstStyle/>
          <a:p>
            <a:pPr eaLnBrk="1" hangingPunct="1">
              <a:buFontTx/>
              <a:buNone/>
              <a:defRPr/>
            </a:pPr>
            <a:r>
              <a:rPr lang="en-US" dirty="0">
                <a:effectLst>
                  <a:outerShdw blurRad="38100" dist="38100" dir="2700000" algn="tl">
                    <a:srgbClr val="000000"/>
                  </a:outerShdw>
                </a:effectLst>
                <a:latin typeface="Tahoma" pitchFamily="34" charset="0"/>
              </a:rPr>
              <a:t>   </a:t>
            </a:r>
            <a:r>
              <a:rPr lang="en-US" dirty="0"/>
              <a:t>Why is it important to know which way my seatbelt unbuckles?</a:t>
            </a:r>
          </a:p>
        </p:txBody>
      </p:sp>
      <p:sp>
        <p:nvSpPr>
          <p:cNvPr id="335876"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335877" name="Rectangle 5"/>
          <p:cNvSpPr>
            <a:spLocks noChangeArrowheads="1"/>
          </p:cNvSpPr>
          <p:nvPr/>
        </p:nvSpPr>
        <p:spPr bwMode="auto">
          <a:xfrm>
            <a:off x="620932" y="3451224"/>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You may have to exit the aircraft quickly</a:t>
            </a:r>
          </a:p>
          <a:p>
            <a:pPr marL="342900" indent="-342900">
              <a:spcBef>
                <a:spcPct val="20000"/>
              </a:spcBef>
              <a:buNone/>
            </a:pPr>
            <a:r>
              <a:rPr lang="en-US" sz="2800" b="1" dirty="0"/>
              <a:t>during a high-stress event -----</a:t>
            </a:r>
          </a:p>
          <a:p>
            <a:pPr marL="342900" indent="-342900">
              <a:spcBef>
                <a:spcPct val="20000"/>
              </a:spcBef>
              <a:buNone/>
            </a:pPr>
            <a:endParaRPr lang="en-US" sz="2800" b="1" dirty="0"/>
          </a:p>
          <a:p>
            <a:pPr marL="342900" indent="-342900">
              <a:spcBef>
                <a:spcPct val="20000"/>
              </a:spcBef>
              <a:buNone/>
            </a:pPr>
            <a:r>
              <a:rPr lang="en-US" sz="2800" b="1" dirty="0">
                <a:solidFill>
                  <a:schemeClr val="bg1"/>
                </a:solidFill>
              </a:rPr>
              <a:t>stress event.</a:t>
            </a:r>
          </a:p>
        </p:txBody>
      </p:sp>
      <p:sp>
        <p:nvSpPr>
          <p:cNvPr id="56326"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56327" name="Rectangle 2"/>
          <p:cNvSpPr txBox="1">
            <a:spLocks noChangeArrowheads="1"/>
          </p:cNvSpPr>
          <p:nvPr/>
        </p:nvSpPr>
        <p:spPr bwMode="auto">
          <a:xfrm>
            <a:off x="620932" y="2660175"/>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rPr>
              <a:t>Answer:</a:t>
            </a:r>
          </a:p>
        </p:txBody>
      </p:sp>
      <p:pic>
        <p:nvPicPr>
          <p:cNvPr id="2" name="Picture 1"/>
          <p:cNvPicPr>
            <a:picLocks noChangeAspect="1"/>
          </p:cNvPicPr>
          <p:nvPr/>
        </p:nvPicPr>
        <p:blipFill>
          <a:blip r:embed="rId4"/>
          <a:stretch>
            <a:fillRect/>
          </a:stretch>
        </p:blipFill>
        <p:spPr>
          <a:xfrm>
            <a:off x="8328300" y="814387"/>
            <a:ext cx="3571875" cy="4772025"/>
          </a:xfrm>
          <a:prstGeom prst="rect">
            <a:avLst/>
          </a:prstGeom>
          <a:ln>
            <a:noFill/>
          </a:ln>
          <a:effectLst>
            <a:outerShdw blurRad="292100" dist="139700" dir="2700000" algn="tl" rotWithShape="0">
              <a:srgbClr val="333333">
                <a:alpha val="65000"/>
              </a:srgbClr>
            </a:outerShdw>
          </a:effectLst>
        </p:spPr>
      </p:pic>
      <p:sp>
        <p:nvSpPr>
          <p:cNvPr id="10" name="Rectangle 5"/>
          <p:cNvSpPr>
            <a:spLocks noChangeArrowheads="1"/>
          </p:cNvSpPr>
          <p:nvPr/>
        </p:nvSpPr>
        <p:spPr bwMode="auto">
          <a:xfrm>
            <a:off x="642610" y="4707414"/>
            <a:ext cx="7729045" cy="52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and you may have to do it in the dark.</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607" r="50714"/>
          <a:stretch/>
        </p:blipFill>
        <p:spPr>
          <a:xfrm>
            <a:off x="8304824" y="822660"/>
            <a:ext cx="3621461" cy="4763752"/>
          </a:xfrm>
          <a:prstGeom prst="rect">
            <a:avLst/>
          </a:prstGeom>
        </p:spPr>
      </p:pic>
    </p:spTree>
    <p:custDataLst>
      <p:tags r:id="rId1"/>
    </p:custDataLst>
    <p:extLst>
      <p:ext uri="{BB962C8B-B14F-4D97-AF65-F5344CB8AC3E}">
        <p14:creationId xmlns:p14="http://schemas.microsoft.com/office/powerpoint/2010/main" val="4055005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58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7" grpId="0"/>
      <p:bldP spid="56327"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V3k6Ut9O"/>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B2ACC40B803147A314B5B694074160" ma:contentTypeVersion="18" ma:contentTypeDescription="Create a new document." ma:contentTypeScope="" ma:versionID="981411c90150ca0dae02b62456687d3d">
  <xsd:schema xmlns:xsd="http://www.w3.org/2001/XMLSchema" xmlns:xs="http://www.w3.org/2001/XMLSchema" xmlns:p="http://schemas.microsoft.com/office/2006/metadata/properties" xmlns:ns2="cb8b9acd-dabe-4a01-8ff1-24e1742fdbf0" xmlns:ns3="7efb5309-02d4-4703-9391-451c35aa3e46" targetNamespace="http://schemas.microsoft.com/office/2006/metadata/properties" ma:root="true" ma:fieldsID="6a95ba57e595efa2f2ed1be72bf56d95" ns2:_="" ns3:_="">
    <xsd:import namespace="cb8b9acd-dabe-4a01-8ff1-24e1742fdbf0"/>
    <xsd:import namespace="7efb5309-02d4-4703-9391-451c35aa3e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b9acd-dabe-4a01-8ff1-24e1742fd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551b491-77c5-4453-bcd0-2c522fd091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fb5309-02d4-4703-9391-451c35aa3e4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3acb4a-fcea-401f-b60f-09e1a43a7428}" ma:internalName="TaxCatchAll" ma:showField="CatchAllData" ma:web="7efb5309-02d4-4703-9391-451c35aa3e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3" ma:contentTypeDescription="Create a new document." ma:contentTypeScope="" ma:versionID="a1382960ea397b543ada9e7a2f99fe81">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24adeb263b2c21a77da5c1b01bf21b31"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7efb5309-02d4-4703-9391-451c35aa3e46" xsi:nil="true"/>
    <lcf76f155ced4ddcb4097134ff3c332f xmlns="cb8b9acd-dabe-4a01-8ff1-24e1742fdbf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6125D6-FAFD-4741-B2A7-01D563D865F5}"/>
</file>

<file path=customXml/itemProps2.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3.xml><?xml version="1.0" encoding="utf-8"?>
<ds:datastoreItem xmlns:ds="http://schemas.openxmlformats.org/officeDocument/2006/customXml" ds:itemID="{4D624301-41DB-46EA-9153-B585FAD0D6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B80675E-01F7-49AA-B61E-EE85CFCAD03B}">
  <ds:schemaRefs>
    <ds:schemaRef ds:uri="http://purl.org/dc/dcmitype/"/>
    <ds:schemaRef ds:uri="http://schemas.microsoft.com/office/2006/documentManagement/types"/>
    <ds:schemaRef ds:uri="http://schemas.microsoft.com/sharepoint/v4"/>
    <ds:schemaRef ds:uri="http://schemas.microsoft.com/office/2006/metadata/properties"/>
    <ds:schemaRef ds:uri="http://schemas.microsoft.com/office/infopath/2007/PartnerControls"/>
    <ds:schemaRef ds:uri="http://www.w3.org/XML/1998/namespace"/>
    <ds:schemaRef ds:uri="http://purl.org/dc/elements/1.1/"/>
    <ds:schemaRef ds:uri="http://schemas.openxmlformats.org/package/2006/metadata/core-properties"/>
    <ds:schemaRef ds:uri="04289566-cf42-4ce7-aa7c-2469c3d4502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7258</TotalTime>
  <Words>3891</Words>
  <Application>Microsoft Office PowerPoint</Application>
  <PresentationFormat>Widescreen</PresentationFormat>
  <Paragraphs>420</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ＭＳ Ｐゴシック</vt:lpstr>
      <vt:lpstr>Arial</vt:lpstr>
      <vt:lpstr>Helvetica Neue Medium</vt:lpstr>
      <vt:lpstr>Impact</vt:lpstr>
      <vt:lpstr>Tahoma</vt:lpstr>
      <vt:lpstr>Times New Roman</vt:lpstr>
      <vt:lpstr>Wingdings</vt:lpstr>
      <vt:lpstr>1_Custom Design</vt:lpstr>
      <vt:lpstr>The National FAA Safety Team Presents</vt:lpstr>
      <vt:lpstr>Welcome</vt:lpstr>
      <vt:lpstr>Overview  </vt:lpstr>
      <vt:lpstr>The future is here</vt:lpstr>
      <vt:lpstr> </vt:lpstr>
      <vt:lpstr>Multi-point restraint systems</vt:lpstr>
      <vt:lpstr>Airbag seatbelts</vt:lpstr>
      <vt:lpstr>Question:</vt:lpstr>
      <vt:lpstr>Question:</vt:lpstr>
      <vt:lpstr>Tracking Exercise:</vt:lpstr>
      <vt:lpstr>Why am I holding on to my seat?</vt:lpstr>
      <vt:lpstr>Buckle Placement:</vt:lpstr>
      <vt:lpstr>ADS-B In</vt:lpstr>
      <vt:lpstr>Electronic Flight Bags</vt:lpstr>
      <vt:lpstr>Flight Data Monitoring</vt:lpstr>
      <vt:lpstr>Flight Data Monitoring for GA</vt:lpstr>
      <vt:lpstr>Enhanced Vision</vt:lpstr>
      <vt:lpstr>Synthetic Vision</vt:lpstr>
      <vt:lpstr>Angle of Attack Indicators</vt:lpstr>
      <vt:lpstr>AOA For GA</vt:lpstr>
      <vt:lpstr>Streamlined Certification Process</vt:lpstr>
      <vt:lpstr>Ballistic recovery systems</vt:lpstr>
      <vt:lpstr>Emergency Autoland (EAL) technology</vt:lpstr>
      <vt:lpstr>Electronic Ignition for aircraft </vt:lpstr>
      <vt:lpstr>And the list goes on …….</vt:lpstr>
      <vt:lpstr>Pilot Proficiency</vt:lpstr>
      <vt:lpstr>Proficiency training works!</vt:lpstr>
      <vt:lpstr>Proficiency Training Works</vt:lpstr>
      <vt:lpstr>Why WINGS?</vt:lpstr>
      <vt:lpstr>Safety Management Systems (SMS) Coming to General Aviation</vt:lpstr>
      <vt:lpstr>References</vt:lpstr>
      <vt:lpstr>Questions?</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Levine, Jason</cp:lastModifiedBy>
  <cp:revision>360</cp:revision>
  <dcterms:created xsi:type="dcterms:W3CDTF">2005-01-28T20:32:53Z</dcterms:created>
  <dcterms:modified xsi:type="dcterms:W3CDTF">2025-06-03T13:41:46Z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0x010100B0B2ACC40B803147A314B5B694074160</vt:lpwstr>
  </property>
  <property fmtid="{D5CDD505-2E9C-101B-9397-08002B2CF9AE}" pid="3" name="_dlc_DocIdItemGuid">
    <vt:lpwstr>266fee40-7ff8-464a-8db7-5dde9c05fc78</vt:lpwstr>
  </property>
  <property fmtid="{D5CDD505-2E9C-101B-9397-08002B2CF9AE}" pid="4" name="ArticulateGUID">
    <vt:lpwstr>13F88E38-52F5-4416-B7FA-B89D7CE3F3CE</vt:lpwstr>
  </property>
  <property fmtid="{D5CDD505-2E9C-101B-9397-08002B2CF9AE}" pid="5" name="ArticulatePath">
    <vt:lpwstr>22-09-Jun-After Market Safety Equipment-PPT-Rev DRAFT</vt:lpwstr>
  </property>
</Properties>
</file>