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0"/>
  </p:notesMasterIdLst>
  <p:handoutMasterIdLst>
    <p:handoutMasterId r:id="rId41"/>
  </p:handoutMasterIdLst>
  <p:sldIdLst>
    <p:sldId id="443" r:id="rId7"/>
    <p:sldId id="293" r:id="rId8"/>
    <p:sldId id="722" r:id="rId9"/>
    <p:sldId id="724" r:id="rId10"/>
    <p:sldId id="941" r:id="rId11"/>
    <p:sldId id="768" r:id="rId12"/>
    <p:sldId id="815" r:id="rId13"/>
    <p:sldId id="816" r:id="rId14"/>
    <p:sldId id="817" r:id="rId15"/>
    <p:sldId id="818" r:id="rId16"/>
    <p:sldId id="819" r:id="rId17"/>
    <p:sldId id="820" r:id="rId18"/>
    <p:sldId id="821" r:id="rId19"/>
    <p:sldId id="822" r:id="rId20"/>
    <p:sldId id="942" r:id="rId21"/>
    <p:sldId id="824" r:id="rId22"/>
    <p:sldId id="943" r:id="rId23"/>
    <p:sldId id="944" r:id="rId24"/>
    <p:sldId id="833" r:id="rId25"/>
    <p:sldId id="945" r:id="rId26"/>
    <p:sldId id="946" r:id="rId27"/>
    <p:sldId id="830" r:id="rId28"/>
    <p:sldId id="831" r:id="rId29"/>
    <p:sldId id="832" r:id="rId30"/>
    <p:sldId id="947" r:id="rId31"/>
    <p:sldId id="834" r:id="rId32"/>
    <p:sldId id="950" r:id="rId33"/>
    <p:sldId id="948" r:id="rId34"/>
    <p:sldId id="488" r:id="rId35"/>
    <p:sldId id="697" r:id="rId36"/>
    <p:sldId id="698" r:id="rId37"/>
    <p:sldId id="699" r:id="rId38"/>
    <p:sldId id="951" r:id="rId39"/>
  </p:sldIdLst>
  <p:sldSz cx="12192000" cy="6858000"/>
  <p:notesSz cx="6858000" cy="9296400"/>
  <p:custDataLst>
    <p:tags r:id="rId42"/>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443"/>
            <p14:sldId id="293"/>
            <p14:sldId id="722"/>
            <p14:sldId id="724"/>
            <p14:sldId id="941"/>
            <p14:sldId id="768"/>
            <p14:sldId id="815"/>
            <p14:sldId id="816"/>
            <p14:sldId id="817"/>
            <p14:sldId id="818"/>
            <p14:sldId id="819"/>
            <p14:sldId id="820"/>
            <p14:sldId id="821"/>
            <p14:sldId id="822"/>
            <p14:sldId id="942"/>
            <p14:sldId id="824"/>
            <p14:sldId id="943"/>
            <p14:sldId id="944"/>
            <p14:sldId id="833"/>
            <p14:sldId id="945"/>
            <p14:sldId id="946"/>
            <p14:sldId id="830"/>
            <p14:sldId id="831"/>
            <p14:sldId id="832"/>
            <p14:sldId id="947"/>
            <p14:sldId id="834"/>
            <p14:sldId id="950"/>
            <p14:sldId id="948"/>
            <p14:sldId id="488"/>
            <p14:sldId id="697"/>
            <p14:sldId id="698"/>
            <p14:sldId id="699"/>
            <p14:sldId id="951"/>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CAD4"/>
    <a:srgbClr val="47BDD5"/>
    <a:srgbClr val="FF3300"/>
    <a:srgbClr val="05B2BB"/>
    <a:srgbClr val="90E6E4"/>
    <a:srgbClr val="1256C4"/>
    <a:srgbClr val="B0DEEE"/>
    <a:srgbClr val="90CBE6"/>
    <a:srgbClr val="64DADA"/>
    <a:srgbClr val="89C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1" autoAdjust="0"/>
    <p:restoredTop sz="63977" autoAdjust="0"/>
  </p:normalViewPr>
  <p:slideViewPr>
    <p:cSldViewPr snapToGrid="0">
      <p:cViewPr varScale="1">
        <p:scale>
          <a:sx n="71" d="100"/>
          <a:sy n="71" d="100"/>
        </p:scale>
        <p:origin x="2268" y="72"/>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5" d="100"/>
          <a:sy n="85" d="100"/>
        </p:scale>
        <p:origin x="3888" y="102"/>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gs" Target="tags/tag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20" Type="http://schemas.openxmlformats.org/officeDocument/2006/relationships/slide" Target="slides/slide1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3" Type="http://schemas.openxmlformats.org/officeDocument/2006/relationships/presProps" Target="presProps.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4.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custDataLst>
      <p:tags r:id="rId2"/>
    </p:custDataLst>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sz="1800" b="1" i="0" u="none" strike="noStrike" dirty="0">
                <a:effectLst/>
                <a:latin typeface="Arial" panose="020B0604020202020204" pitchFamily="34" charset="0"/>
              </a:rPr>
              <a:t>2023/10-29-295(I)PP</a:t>
            </a:r>
            <a:r>
              <a:rPr lang="en-US" b="1" dirty="0"/>
              <a:t> </a:t>
            </a:r>
            <a:r>
              <a:rPr lang="en-US" sz="1200" b="1" i="0" u="none" strike="noStrike" kern="1200" dirty="0">
                <a:solidFill>
                  <a:schemeClr val="tx1"/>
                </a:solidFill>
                <a:effectLst/>
                <a:latin typeface="Times New Roman" pitchFamily="18" charset="0"/>
                <a:ea typeface="+mn-ea"/>
                <a:cs typeface="+mn-cs"/>
              </a:rPr>
              <a:t>  </a:t>
            </a:r>
            <a:r>
              <a:rPr lang="en-US" dirty="0">
                <a:latin typeface="Arial" panose="020B0604020202020204" pitchFamily="34" charset="0"/>
                <a:ea typeface="ＭＳ Ｐゴシック" pitchFamily="34" charset="-128"/>
                <a:cs typeface="Arial" panose="020B0604020202020204" pitchFamily="34" charset="0"/>
              </a:rPr>
              <a:t>Original Author:</a:t>
            </a:r>
            <a:r>
              <a:rPr lang="en-US"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John </a:t>
            </a:r>
            <a:r>
              <a:rPr lang="de-DE" dirty="0">
                <a:latin typeface="Arial" panose="020B0604020202020204" pitchFamily="34" charset="0"/>
                <a:ea typeface="ＭＳ Ｐゴシック" pitchFamily="34" charset="-128"/>
                <a:cs typeface="Arial" panose="020B0604020202020204" pitchFamily="34" charset="0"/>
              </a:rPr>
              <a:t>Steuernagle;</a:t>
            </a:r>
            <a:r>
              <a:rPr lang="de-DE"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 POC Kevin Clover, National FAASTeam Program Manager (Operations), Office 562-888-2020.</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b="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Human Factors Training for Pilots</a:t>
            </a:r>
          </a:p>
          <a:p>
            <a:pPr eaLnBrk="1" hangingPunct="1"/>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Script</a:t>
            </a:r>
            <a:r>
              <a:rPr lang="en-US" b="1" i="0" baseline="0" dirty="0">
                <a:latin typeface="Times New Roman" pitchFamily="18" charset="0"/>
                <a:ea typeface="ＭＳ Ｐゴシック" pitchFamily="34" charset="-128"/>
              </a:rPr>
              <a:t> -  </a:t>
            </a:r>
            <a:r>
              <a:rPr lang="en-US" i="0" dirty="0">
                <a:latin typeface="Times New Roman" pitchFamily="18" charset="0"/>
                <a:ea typeface="ＭＳ Ｐゴシック" pitchFamily="34" charset="-128"/>
              </a:rPr>
              <a:t>We have included a script of suggested dialog with most slides.  The</a:t>
            </a:r>
            <a:r>
              <a:rPr lang="en-US" i="0" baseline="0" dirty="0">
                <a:latin typeface="Times New Roman" pitchFamily="18" charset="0"/>
                <a:ea typeface="ＭＳ Ｐゴシック" pitchFamily="34" charset="-128"/>
              </a:rPr>
              <a:t> script will always appear in a </a:t>
            </a:r>
            <a:r>
              <a:rPr lang="en-US" b="1" i="0" baseline="0" dirty="0">
                <a:latin typeface="Times New Roman" pitchFamily="18" charset="0"/>
                <a:ea typeface="ＭＳ Ｐゴシック" pitchFamily="34" charset="-128"/>
              </a:rPr>
              <a:t>non-italic font</a:t>
            </a:r>
            <a:r>
              <a:rPr lang="en-US" i="0" baseline="0" dirty="0">
                <a:latin typeface="Times New Roman" pitchFamily="18" charset="0"/>
                <a:ea typeface="ＭＳ Ｐゴシック" pitchFamily="34" charset="-128"/>
              </a:rPr>
              <a:t>. </a:t>
            </a:r>
            <a:r>
              <a:rPr lang="en-US" i="0" dirty="0">
                <a:latin typeface="Times New Roman" pitchFamily="18" charset="0"/>
                <a:ea typeface="ＭＳ Ｐゴシック" pitchFamily="34" charset="-128"/>
              </a:rPr>
              <a:t> Presenters may read the script or modify it to suit their own presentation style.  See template slides 3 and 4  for examples of a slides with script.</a:t>
            </a:r>
          </a:p>
          <a:p>
            <a:pPr eaLnBrk="1" hangingPunct="1"/>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Presentation Instructions - </a:t>
            </a:r>
            <a:r>
              <a:rPr lang="en-US" i="1" dirty="0">
                <a:latin typeface="Times New Roman" pitchFamily="18" charset="0"/>
                <a:ea typeface="ＭＳ Ｐゴシック" pitchFamily="34" charset="-128"/>
              </a:rPr>
              <a:t>(stage direction and  presentation suggestions) will be preceded by a  </a:t>
            </a:r>
            <a:r>
              <a:rPr lang="en-US" b="1" dirty="0">
                <a:latin typeface="Times New Roman" pitchFamily="18" charset="0"/>
                <a:ea typeface="ＭＳ Ｐゴシック" pitchFamily="34" charset="-128"/>
              </a:rPr>
              <a:t>Bold header:</a:t>
            </a:r>
            <a:r>
              <a:rPr lang="en-US" b="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the instructions themselves will be in </a:t>
            </a:r>
            <a:r>
              <a:rPr lang="en-US" b="1" i="1" dirty="0">
                <a:latin typeface="Times New Roman" pitchFamily="18" charset="0"/>
                <a:ea typeface="ＭＳ Ｐゴシック" pitchFamily="34" charset="-128"/>
              </a:rPr>
              <a:t>Italic fonts</a:t>
            </a:r>
            <a:r>
              <a:rPr lang="en-US" i="1" dirty="0">
                <a:latin typeface="Times New Roman" pitchFamily="18" charset="0"/>
                <a:ea typeface="ＭＳ Ｐゴシック" pitchFamily="34" charset="-128"/>
              </a:rPr>
              <a:t>.  See slides 2 </a:t>
            </a:r>
            <a:r>
              <a:rPr lang="en-US" i="1" baseline="0" dirty="0">
                <a:latin typeface="Times New Roman" pitchFamily="18" charset="0"/>
                <a:ea typeface="ＭＳ Ｐゴシック" pitchFamily="34" charset="-128"/>
              </a:rPr>
              <a:t>for an example of slides with Presentation Instructions only.</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Program control instructions</a:t>
            </a:r>
            <a:r>
              <a:rPr lang="en-US" b="1" i="0" baseline="0" dirty="0">
                <a:latin typeface="Times New Roman" pitchFamily="18" charset="0"/>
                <a:ea typeface="ＭＳ Ｐゴシック" pitchFamily="34" charset="-128"/>
              </a:rPr>
              <a:t> -</a:t>
            </a:r>
            <a:r>
              <a:rPr lang="en-US" b="1" i="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Background</a:t>
            </a:r>
            <a:r>
              <a:rPr lang="en-US" b="1" i="0" baseline="0" dirty="0">
                <a:latin typeface="Times New Roman" pitchFamily="18" charset="0"/>
                <a:ea typeface="ＭＳ Ｐゴシック" pitchFamily="34" charset="-128"/>
              </a:rPr>
              <a:t> information - </a:t>
            </a:r>
            <a:r>
              <a:rPr lang="en-US" i="1" dirty="0">
                <a:latin typeface="Times New Roman" pitchFamily="18" charset="0"/>
                <a:ea typeface="ＭＳ Ｐゴシック" pitchFamily="34" charset="-128"/>
              </a:rPr>
              <a:t>Some slides may contain background information that supports the concepts presented in the program.  </a:t>
            </a:r>
            <a:br>
              <a:rPr lang="en-US" i="1" dirty="0">
                <a:latin typeface="Times New Roman" pitchFamily="18" charset="0"/>
                <a:ea typeface="ＭＳ Ｐゴシック" pitchFamily="34" charset="-128"/>
              </a:rPr>
            </a:br>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085681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As aircraft evolved, designers increased the number of systems and displays, intending to reduce errors by providing pilots with more and better information on which to base their decisions.   </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But the proliferation of warnings and displays actually had the opposite effect. Pilots were still missing important information, making mistakes and poor decisions.  </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In attempts to design pilot error out of the system, designers responded with even more complex automated systems.  But that led to increased pilot demands to monitor those systems for malfunctions and failures.  Once again, pilots were becoming task saturated and they were making mistakes.</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(Next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3031722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latin typeface="Arial" panose="020B0604020202020204" pitchFamily="34" charset="0"/>
                <a:cs typeface="Arial" panose="020B0604020202020204" pitchFamily="34" charset="0"/>
              </a:rPr>
              <a:t>With Human Factors help, </a:t>
            </a:r>
            <a:r>
              <a:rPr lang="en-US" b="0" i="0" dirty="0">
                <a:solidFill>
                  <a:srgbClr val="000000"/>
                </a:solidFill>
                <a:effectLst/>
                <a:latin typeface="Lato" panose="020F0502020204030203" pitchFamily="34" charset="0"/>
              </a:rPr>
              <a:t>designers are now focused on improving displays and the interactions between pilots and cockpit automation, referred to as the Human-Machine-Interface (HMI).</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Cockpits are still very complex places to work, and Flight Engineers are no longer there to share the load but Human Factors assistance in automation design has resulted in a manageable pilot workload.</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And there’s one big advantage airline pilots have that many of us don’t.  What would that be?</a:t>
            </a:r>
          </a:p>
          <a:p>
            <a:pPr algn="l" fontAlgn="base"/>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Lato" panose="020F0502020204030203" pitchFamily="34" charset="0"/>
              </a:rPr>
              <a:t>Presentation note:  </a:t>
            </a:r>
            <a:r>
              <a:rPr lang="en-US" b="0" i="1" dirty="0">
                <a:solidFill>
                  <a:srgbClr val="000000"/>
                </a:solidFill>
                <a:effectLst/>
                <a:latin typeface="Lato" panose="020F0502020204030203" pitchFamily="34" charset="0"/>
              </a:rPr>
              <a:t>Collect audience responses to the question.  They may include, airline training, second pilot, etc.  The answer we’re looking for is, Standard Equipment.  Most airline pilots fly only one type of Flight Management System.  GA Pilots may be called upon to deal with several models and manufacturers.  </a:t>
            </a:r>
          </a:p>
          <a:p>
            <a:pPr algn="l" fontAlgn="base"/>
            <a:endParaRPr lang="en-US" b="0" i="1" dirty="0">
              <a:solidFill>
                <a:srgbClr val="000000"/>
              </a:solidFill>
              <a:effectLst/>
              <a:latin typeface="Lato" panose="020F0502020204030203" pitchFamily="34" charset="0"/>
            </a:endParaRPr>
          </a:p>
          <a:p>
            <a:pPr algn="l" fontAlgn="base"/>
            <a:r>
              <a:rPr lang="en-US" b="0" i="1" dirty="0">
                <a:solidFill>
                  <a:srgbClr val="000000"/>
                </a:solidFill>
                <a:effectLst/>
                <a:latin typeface="Lato" panose="020F0502020204030203" pitchFamily="34" charset="0"/>
              </a:rPr>
              <a:t>When answers have been collected and discussed:</a:t>
            </a:r>
            <a:endParaRPr lang="en-US" b="1" i="0" dirty="0">
              <a:solidFill>
                <a:srgbClr val="000000"/>
              </a:solidFill>
              <a:effectLst/>
              <a:latin typeface="Lato" panose="020F0502020204030203" pitchFamily="34" charset="0"/>
            </a:endParaRPr>
          </a:p>
          <a:p>
            <a:pPr algn="l" fontAlgn="base"/>
            <a:endParaRPr lang="en-US" b="0" i="0" dirty="0">
              <a:solidFill>
                <a:srgbClr val="000000"/>
              </a:solidFill>
              <a:effectLst/>
              <a:latin typeface="Lato" panose="020F0502020204030203" pitchFamily="34" charset="0"/>
            </a:endParaRPr>
          </a:p>
          <a:p>
            <a:pPr marL="0" marR="0">
              <a:spcBef>
                <a:spcPts val="0"/>
              </a:spcBef>
              <a:spcAft>
                <a:spcPts val="0"/>
              </a:spcAft>
            </a:pPr>
            <a:r>
              <a:rPr lang="en-US" b="0" i="0" dirty="0">
                <a:solidFill>
                  <a:srgbClr val="000000"/>
                </a:solidFill>
                <a:effectLst/>
                <a:latin typeface="Lato" panose="020F0502020204030203" pitchFamily="34" charset="0"/>
              </a:rPr>
              <a:t>That’s right – </a:t>
            </a:r>
            <a:r>
              <a:rPr lang="en-US" sz="1800" dirty="0">
                <a:effectLst/>
                <a:latin typeface="Arial" panose="020B0604020202020204" pitchFamily="34" charset="0"/>
                <a:ea typeface="MS Mincho" panose="02020609040205080304" pitchFamily="49" charset="-128"/>
                <a:cs typeface="Times New Roman" panose="02020603050405020304" pitchFamily="18" charset="0"/>
              </a:rPr>
              <a:t>Airline pilots usually fly one type of aircraft and one Flight Management System.  GA Pilots fly many makes and models of aircraft and we may have to manage several navigation systems.</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800" dirty="0">
                <a:effectLst/>
                <a:latin typeface="Arial" panose="020B0604020202020204" pitchFamily="34" charset="0"/>
                <a:ea typeface="MS Mincho" panose="02020609040205080304" pitchFamily="49" charset="-128"/>
              </a:rPr>
              <a:t>And we’re often required to transition from 'steam gauge' instrumentation to glass cockpits and occasionally from glass to steam gauges.</a:t>
            </a:r>
          </a:p>
          <a:p>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Lato" panose="020F0502020204030203" pitchFamily="34" charset="0"/>
              </a:rPr>
              <a:t>(Next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319579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As with the airlines, Electronic Flight Information System and Display Technology brings more information to General Aviation cockpits than ever before.  But it comes at a price.  Each make and model requires pilots to:  </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Acquire a thorough understanding of the systems and their use in normal and failure modes.</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Practice regularly with all system features and to maintain proficiency. </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Take special care when flying multiple aircraft with different systems.  </a:t>
            </a:r>
            <a:r>
              <a:rPr lang="en-US" b="1" i="0" dirty="0">
                <a:solidFill>
                  <a:srgbClr val="000000"/>
                </a:solidFill>
                <a:effectLst/>
                <a:latin typeface="Arial" panose="020B0604020202020204" pitchFamily="34" charset="0"/>
                <a:cs typeface="Arial" panose="020B0604020202020204" pitchFamily="34" charset="0"/>
              </a:rPr>
              <a:t>(Click)</a:t>
            </a:r>
          </a:p>
          <a:p>
            <a:pPr lvl="1" algn="l" fontAlgn="base">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We talk a lot about transitioning from steam to glass but what about the other way around?  As you might imagine, pilots who learned in glass cockpits first have difficulties in transitioning to steam gauge aircraft. </a:t>
            </a:r>
          </a:p>
          <a:p>
            <a:r>
              <a:rPr lang="en-US" b="0" dirty="0">
                <a:latin typeface="Arial" panose="020B0604020202020204" pitchFamily="34" charset="0"/>
                <a:cs typeface="Arial" panose="020B0604020202020204" pitchFamily="34" charset="0"/>
              </a:rPr>
              <a:t>Although instrument interpretation is straight forward, there’s a lot of information missing and multiple sources to provide it.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Thorough familiarity with the equipment you’re flying is essential – especially if you’re flying IFR.</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1348061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An analysis of Accident, Major Incident, Line Oriented Safety Audit (LOSA), and Aviation Safety Reporting System (ASRS) data reveals some interesting information.</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Insufficient pilot knowledge was cited in 30 to 50% of accidents and major incidents.</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Quality instruction and regular proficiency training will help, as will reducing the volume of knowledge necessary to conduct safe operations.</a:t>
            </a:r>
          </a:p>
          <a:p>
            <a:pPr marL="742950" lvl="1" indent="-285750" algn="l" fontAlgn="base">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Pilots out of the control loop were factors in 50 to 55 % of accidents and major incidents.</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Pilot engagement is vital to safe operations but it's hard to preserve pilot engagement when principal pilot tasks consist of monitoring the performance of automated equipment.</a:t>
            </a:r>
          </a:p>
          <a:p>
            <a:pPr marL="742950" lvl="1" indent="-285750" algn="l" fontAlgn="base">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Flight Management System programming errors were found in fewer accident/incident events but</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they were well represented in ASRS reporting and LOSA audits.</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The data show us that errors are common, and although they don't often result in accidents or incidents, designing 'human friendly' systems and error-tolerant procedures is essential to reducing the number and consequences of errors.</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Well-designed human-machine interfaces reduce programming complexity resulting in fewer programming mistakes.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was obviously a study of professional pilots but we’re seeing essentially the same result in GA operations.</a:t>
            </a:r>
          </a:p>
          <a:p>
            <a:endParaRPr lang="en-US" b="0" i="0" dirty="0">
              <a:latin typeface="Arial" panose="020B0604020202020204" pitchFamily="34" charset="0"/>
              <a:cs typeface="Arial" panose="020B0604020202020204" pitchFamily="34" charset="0"/>
            </a:endParaRPr>
          </a:p>
          <a:p>
            <a:r>
              <a:rPr lang="en-US" b="1" i="0"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49038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Keeping Pilots engaged has always been a challenge and, with commercial flights lasting more than fifteen hours, fatigue and boredom are definitely factors to consider.  Airline staffing and operations procedures provide for crew rest periods during long flights.  But what about General Aviation Pilots?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GA Pilots may not fly fifteen-hours at a stretch, but we do put in long workdays that can easily exceed the allowable duty hours for professional crews.  And speaking of crews, that’s a luxury most GA Pilots don’t have.  So, most of us are going it alone – often at the end of a long day.  These are times when our minds tend to wander and that’s not helpful when we need to be fully engaged in the flying tasks at hand.</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Note:  </a:t>
            </a:r>
            <a:r>
              <a:rPr lang="en-US" b="0" dirty="0">
                <a:latin typeface="Arial" panose="020B0604020202020204" pitchFamily="34" charset="0"/>
                <a:cs typeface="Arial" panose="020B0604020202020204" pitchFamily="34" charset="0"/>
              </a:rPr>
              <a:t>Human Factors Module 3 – Human Performance, addresses best practices for dealing with fatigue.  </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419212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We've already discussed the fact that technology and automation require pilots to spend less time controlling their aircraft and more time monitoring automated systems.  Advanced cockpit monitoring and alerting systems include:</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devices in the cockpit such as autopilots and auto-throttles that </a:t>
            </a:r>
            <a:r>
              <a:rPr lang="en-US" b="1" i="0" dirty="0">
                <a:solidFill>
                  <a:srgbClr val="000000"/>
                </a:solidFill>
                <a:effectLst/>
                <a:latin typeface="Arial" panose="020B0604020202020204" pitchFamily="34" charset="0"/>
                <a:cs typeface="Arial" panose="020B0604020202020204" pitchFamily="34" charset="0"/>
              </a:rPr>
              <a:t>automate</a:t>
            </a:r>
            <a:r>
              <a:rPr lang="en-US" b="0" i="0" dirty="0">
                <a:solidFill>
                  <a:srgbClr val="000000"/>
                </a:solidFill>
                <a:effectLst/>
                <a:latin typeface="Arial" panose="020B0604020202020204" pitchFamily="34" charset="0"/>
                <a:cs typeface="Arial" panose="020B0604020202020204" pitchFamily="34" charset="0"/>
              </a:rPr>
              <a:t> or </a:t>
            </a:r>
            <a:r>
              <a:rPr lang="en-US" b="1" i="0" dirty="0">
                <a:solidFill>
                  <a:srgbClr val="000000"/>
                </a:solidFill>
                <a:effectLst/>
                <a:latin typeface="Arial" panose="020B0604020202020204" pitchFamily="34" charset="0"/>
                <a:cs typeface="Arial" panose="020B0604020202020204" pitchFamily="34" charset="0"/>
              </a:rPr>
              <a:t>eliminate</a:t>
            </a:r>
            <a:r>
              <a:rPr lang="en-US" b="0" i="0" dirty="0">
                <a:solidFill>
                  <a:srgbClr val="000000"/>
                </a:solidFill>
                <a:effectLst/>
                <a:latin typeface="Arial" panose="020B0604020202020204" pitchFamily="34" charset="0"/>
                <a:cs typeface="Arial" panose="020B0604020202020204" pitchFamily="34" charset="0"/>
              </a:rPr>
              <a:t> pilot actions,  </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other devices such as altitude and heading alerts that </a:t>
            </a:r>
            <a:r>
              <a:rPr lang="en-US" b="1" i="0" dirty="0">
                <a:solidFill>
                  <a:srgbClr val="000000"/>
                </a:solidFill>
                <a:effectLst/>
                <a:latin typeface="Arial" panose="020B0604020202020204" pitchFamily="34" charset="0"/>
                <a:cs typeface="Arial" panose="020B0604020202020204" pitchFamily="34" charset="0"/>
              </a:rPr>
              <a:t>warn</a:t>
            </a:r>
            <a:r>
              <a:rPr lang="en-US" b="0" i="0" dirty="0">
                <a:solidFill>
                  <a:srgbClr val="000000"/>
                </a:solidFill>
                <a:effectLst/>
                <a:latin typeface="Arial" panose="020B0604020202020204" pitchFamily="34" charset="0"/>
                <a:cs typeface="Arial" panose="020B0604020202020204" pitchFamily="34" charset="0"/>
              </a:rPr>
              <a:t> pilots of deviations,</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and devices such as ground proximity warning (GPWS), terrain awareness warning system, and traffic collision avoidance system (TCAS) resolution advisories that </a:t>
            </a:r>
            <a:r>
              <a:rPr lang="en-US" b="1" i="0" dirty="0">
                <a:solidFill>
                  <a:srgbClr val="000000"/>
                </a:solidFill>
                <a:effectLst/>
                <a:latin typeface="Arial" panose="020B0604020202020204" pitchFamily="34" charset="0"/>
                <a:cs typeface="Arial" panose="020B0604020202020204" pitchFamily="34" charset="0"/>
              </a:rPr>
              <a:t>demand</a:t>
            </a:r>
            <a:r>
              <a:rPr lang="en-US" b="0" i="0" dirty="0">
                <a:solidFill>
                  <a:srgbClr val="000000"/>
                </a:solidFill>
                <a:effectLst/>
                <a:latin typeface="Arial" panose="020B0604020202020204" pitchFamily="34" charset="0"/>
                <a:cs typeface="Arial" panose="020B0604020202020204" pitchFamily="34" charset="0"/>
              </a:rPr>
              <a:t> action.</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Some automated devices such as stick shakers and load limiters will either </a:t>
            </a:r>
            <a:r>
              <a:rPr lang="en-US" b="1" i="0" dirty="0">
                <a:solidFill>
                  <a:srgbClr val="000000"/>
                </a:solidFill>
                <a:effectLst/>
                <a:latin typeface="Arial" panose="020B0604020202020204" pitchFamily="34" charset="0"/>
                <a:cs typeface="Arial" panose="020B0604020202020204" pitchFamily="34" charset="0"/>
              </a:rPr>
              <a:t>prevent pilot actions</a:t>
            </a:r>
            <a:r>
              <a:rPr lang="en-US" b="0" i="0" dirty="0">
                <a:solidFill>
                  <a:srgbClr val="000000"/>
                </a:solidFill>
                <a:effectLst/>
                <a:latin typeface="Arial" panose="020B0604020202020204" pitchFamily="34" charset="0"/>
                <a:cs typeface="Arial" panose="020B0604020202020204" pitchFamily="34" charset="0"/>
              </a:rPr>
              <a:t> or autonomously</a:t>
            </a:r>
            <a:r>
              <a:rPr lang="en-US" b="1" i="0" dirty="0">
                <a:solidFill>
                  <a:srgbClr val="000000"/>
                </a:solidFill>
                <a:effectLst/>
                <a:latin typeface="Arial" panose="020B0604020202020204" pitchFamily="34" charset="0"/>
                <a:cs typeface="Arial" panose="020B0604020202020204" pitchFamily="34" charset="0"/>
              </a:rPr>
              <a:t> take action </a:t>
            </a:r>
            <a:r>
              <a:rPr lang="en-US" b="0" i="0" dirty="0">
                <a:solidFill>
                  <a:srgbClr val="000000"/>
                </a:solidFill>
                <a:effectLst/>
                <a:latin typeface="Arial" panose="020B0604020202020204" pitchFamily="34" charset="0"/>
                <a:cs typeface="Arial" panose="020B0604020202020204" pitchFamily="34" charset="0"/>
              </a:rPr>
              <a:t>if the aircraft is about to exceed flight limitations.</a:t>
            </a:r>
          </a:p>
          <a:p>
            <a:pPr lvl="1" algn="l" fontAlgn="base">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lvl="0" algn="l" fontAlgn="base">
              <a:buFont typeface="Arial" panose="020B0604020202020204" pitchFamily="34" charset="0"/>
              <a:buNone/>
            </a:pPr>
            <a:r>
              <a:rPr lang="en-US" b="1" i="0" dirty="0">
                <a:solidFill>
                  <a:srgbClr val="000000"/>
                </a:solidFill>
                <a:effectLst/>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637460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Effective automation management requires…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Thorough </a:t>
            </a:r>
            <a:r>
              <a:rPr lang="en-US" b="1" dirty="0">
                <a:latin typeface="Arial" panose="020B0604020202020204" pitchFamily="34" charset="0"/>
                <a:cs typeface="Arial" panose="020B0604020202020204" pitchFamily="34" charset="0"/>
              </a:rPr>
              <a:t>pilot understanding </a:t>
            </a:r>
            <a:r>
              <a:rPr lang="en-US" dirty="0">
                <a:latin typeface="Arial" panose="020B0604020202020204" pitchFamily="34" charset="0"/>
                <a:cs typeface="Arial" panose="020B0604020202020204" pitchFamily="34" charset="0"/>
              </a:rPr>
              <a:t>of normal and failure mode system operation and performance.</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Pilot proficiency</a:t>
            </a:r>
            <a:r>
              <a:rPr lang="en-US" b="0" dirty="0">
                <a:latin typeface="Arial" panose="020B0604020202020204" pitchFamily="34" charset="0"/>
                <a:cs typeface="Arial" panose="020B0604020202020204" pitchFamily="34" charset="0"/>
              </a:rPr>
              <a:t> in programming, monitoring, and reversion to manual control.</a:t>
            </a:r>
          </a:p>
          <a:p>
            <a:pPr marL="171450" indent="-171450">
              <a:buFont typeface="Arial" panose="020B0604020202020204" pitchFamily="34" charset="0"/>
              <a:buChar char="•"/>
            </a:pP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That’s a lot of responsibility for pilots to assume and that responsibility can sometimes be challenged by the </a:t>
            </a:r>
            <a:r>
              <a:rPr lang="en-US" b="1" dirty="0">
                <a:latin typeface="Arial" panose="020B0604020202020204" pitchFamily="34" charset="0"/>
                <a:cs typeface="Arial" panose="020B0604020202020204" pitchFamily="34" charset="0"/>
              </a:rPr>
              <a:t>three key objectives of cockpit automation</a:t>
            </a:r>
            <a:r>
              <a:rPr lang="en-US" b="0" dirty="0">
                <a:latin typeface="Arial" panose="020B0604020202020204" pitchFamily="34" charset="0"/>
                <a:cs typeface="Arial" panose="020B0604020202020204" pitchFamily="34" charset="0"/>
              </a:rPr>
              <a:t> that we’ll address in the next slide.</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2647695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Automation does reduce physical workload, but physical activity promotes task engagement and some feel that cognitive workload actually increases with automation.  Also, aircraft handling skill diminishes rapidly with autopilot use.  Flight Instructors need to ensure that our students maintain a balance between monitoring and actively controlling their aircraft.  (</a:t>
            </a:r>
            <a:r>
              <a:rPr lang="en-US" b="1" dirty="0"/>
              <a:t>Click)</a:t>
            </a:r>
          </a:p>
          <a:p>
            <a:endParaRPr lang="en-US" b="1" dirty="0"/>
          </a:p>
          <a:p>
            <a:r>
              <a:rPr lang="en-US" b="0" dirty="0"/>
              <a:t>Automating flight controls does ease pilots’ responsibility to constantly reference flight and navigation instruments, but increased programming and system monitoring tasks have, by some accounts, actually increased “head down” time.  Once again, it’s a question of balance.  We must ensure that we spend most of our time heads up and fully engaged with flight progress.  </a:t>
            </a:r>
          </a:p>
          <a:p>
            <a:endParaRPr lang="en-US" b="1" dirty="0"/>
          </a:p>
          <a:p>
            <a:r>
              <a:rPr lang="en-US" b="0" dirty="0"/>
              <a:t>Thankfully, reducing crew compliment is an automation objective that we don’t have to be concerned with ….. Yet.  Automation has reduced cockpit workload sufficiently to eliminate Flight Engineer positions in most new transport category aircraft.  Automated system monitoring and alert functions warn pilots of incipient problems.  As automation improves, there is growing interest in reducing flight crew to a single pilot.  We have also seen this trend in high-end GA aircraft that once required two pilots but now require only one.  Obviously, solo pilots operating complex aircraft must be thoroughly familiar with and competent in operating all aircraft systems and controls.</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495174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GPS has revolutionized navigation for everyone and changed the judgement, decision making, navigation strategies, and skill levels of GA Pilots.</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General Aviation pilots have quickly become overconfident in GPS navigation and moving map technology to the detriment of traditional navigation skills and it's not uncommon for them to have no backup plan for GPS outages. </a:t>
            </a:r>
          </a:p>
          <a:p>
            <a:pPr algn="l" fontAlgn="base"/>
            <a:endParaRPr lang="en-US" b="1"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We’ve even seen an increase in Pilot Deviations with the advent of GPS navigation. </a:t>
            </a:r>
          </a:p>
          <a:p>
            <a:pPr algn="l" fontAlgn="base"/>
            <a:endParaRPr lang="en-US" b="1" i="0" dirty="0">
              <a:solidFill>
                <a:srgbClr val="000000"/>
              </a:solidFill>
              <a:effectLst/>
              <a:latin typeface="Arial" panose="020B0604020202020204" pitchFamily="34" charset="0"/>
              <a:cs typeface="Arial" panose="020B0604020202020204" pitchFamily="34" charset="0"/>
            </a:endParaRPr>
          </a:p>
          <a:p>
            <a:pPr algn="l" fontAlgn="base"/>
            <a:endParaRPr lang="en-US" b="1" i="0"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(Next Slide)</a:t>
            </a:r>
            <a:endParaRPr lang="en-US" b="0" i="0"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2501415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GPS and moving map technology have revolutionized navigation.  But the precise positioning information they provide has emboldened some pilots to fly very close to areas they are trying to avoid.  </a:t>
            </a:r>
            <a:r>
              <a:rPr lang="en-US" b="1" i="0" dirty="0">
                <a:solidFill>
                  <a:srgbClr val="000000"/>
                </a:solidFill>
                <a:effectLst/>
                <a:latin typeface="Lato" panose="020F0502020204030203" pitchFamily="34" charset="0"/>
              </a:rPr>
              <a:t>(Click)</a:t>
            </a:r>
          </a:p>
          <a:p>
            <a:pPr algn="l" fontAlgn="base"/>
            <a:endParaRPr lang="en-US" b="1"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ATC radar trumps GPS in these cases so pilots are well advised to give themselves a buffer of at least a mile from any airspace they are not authorized to enter.</a:t>
            </a:r>
          </a:p>
          <a:p>
            <a:pPr algn="l" fontAlgn="base"/>
            <a:endParaRPr lang="en-US" b="0" i="0" dirty="0">
              <a:solidFill>
                <a:srgbClr val="000000"/>
              </a:solidFill>
              <a:effectLst/>
              <a:latin typeface="Lato" panose="020F0502020204030203"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304940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In this presentation we’ll talk a little bit about recent GAJSC</a:t>
            </a:r>
            <a:r>
              <a:rPr lang="en-US" baseline="0" dirty="0">
                <a:latin typeface="Times New Roman" pitchFamily="18" charset="0"/>
                <a:ea typeface="ＭＳ Ｐゴシック" pitchFamily="34" charset="-128"/>
              </a:rPr>
              <a:t> and </a:t>
            </a:r>
            <a:r>
              <a:rPr lang="en-US" dirty="0">
                <a:latin typeface="Times New Roman" pitchFamily="18" charset="0"/>
                <a:ea typeface="ＭＳ Ｐゴシック" pitchFamily="34" charset="-128"/>
              </a:rPr>
              <a:t>FAA </a:t>
            </a:r>
            <a:r>
              <a:rPr lang="en-US" baseline="0" dirty="0">
                <a:latin typeface="Times New Roman" pitchFamily="18" charset="0"/>
                <a:ea typeface="ＭＳ Ｐゴシック" pitchFamily="34" charset="-128"/>
              </a:rPr>
              <a:t>studies that deal with pilot management of automated aircraft systems. As the GA fleet equips with advanced technology, those studies have identified Overreliance on Automation as an emerging causal factor in accidents and incidents.</a:t>
            </a:r>
          </a:p>
          <a:p>
            <a:endParaRPr lang="en-US" baseline="0"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9961279-8B74-48D4-949D-AA48041EF0A7}" type="slidenum">
              <a:rPr lang="en-US" sz="1200" smtClean="0">
                <a:latin typeface="Times New Roman" pitchFamily="18" charset="0"/>
              </a:rPr>
              <a:pPr eaLnBrk="1" hangingPunct="1"/>
              <a:t>2</a:t>
            </a:fld>
            <a:endParaRPr lang="en-US" sz="1200" dirty="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Glass cockpit displays present another paradox - </a:t>
            </a:r>
            <a:r>
              <a:rPr lang="en-US" b="0" i="1" dirty="0">
                <a:solidFill>
                  <a:srgbClr val="000000"/>
                </a:solidFill>
                <a:effectLst/>
                <a:latin typeface="Arial" panose="020B0604020202020204" pitchFamily="34" charset="0"/>
                <a:cs typeface="Arial" panose="020B0604020202020204" pitchFamily="34" charset="0"/>
              </a:rPr>
              <a:t>today's</a:t>
            </a:r>
            <a:r>
              <a:rPr lang="en-US" b="0" i="0" dirty="0">
                <a:solidFill>
                  <a:srgbClr val="000000"/>
                </a:solidFill>
                <a:effectLst/>
                <a:latin typeface="Arial" panose="020B0604020202020204" pitchFamily="34" charset="0"/>
                <a:cs typeface="Arial" panose="020B0604020202020204" pitchFamily="34" charset="0"/>
              </a:rPr>
              <a:t> </a:t>
            </a:r>
            <a:r>
              <a:rPr lang="en-US" b="0" i="1" dirty="0">
                <a:solidFill>
                  <a:srgbClr val="000000"/>
                </a:solidFill>
                <a:effectLst/>
                <a:latin typeface="Arial" panose="020B0604020202020204" pitchFamily="34" charset="0"/>
                <a:cs typeface="Arial" panose="020B0604020202020204" pitchFamily="34" charset="0"/>
              </a:rPr>
              <a:t>flexible displays feature a myriad of information possibilities that support heightened situational awareness, but the panoply of options can lead to confusion and limit pilots' situational awareness.</a:t>
            </a:r>
          </a:p>
          <a:p>
            <a:endParaRPr lang="en-US" b="0" i="1"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As their name implies, multi-function displays (MFDs) have many</a:t>
            </a:r>
            <a:r>
              <a:rPr lang="en-US" b="1" i="0"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options for choosing what information will be presented and how aircraft automation will act on it. This has led to problems with:</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incorrect data entry, </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programming errors, </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missing critical information, </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automation mode confusion, </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difficulty in accessing critical information quickly, particularly when it is buried within menus controlled by soft keys and,</a:t>
            </a:r>
          </a:p>
          <a:p>
            <a:pPr lvl="1" algn="l" fontAlgn="base">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degraded situational awareness.</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4055352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Automation has indisputably </a:t>
            </a:r>
            <a:r>
              <a:rPr lang="en-US" b="1" i="0" dirty="0">
                <a:solidFill>
                  <a:srgbClr val="000000"/>
                </a:solidFill>
                <a:effectLst/>
                <a:latin typeface="Arial" panose="020B0604020202020204" pitchFamily="34" charset="0"/>
                <a:cs typeface="Arial" panose="020B0604020202020204" pitchFamily="34" charset="0"/>
              </a:rPr>
              <a:t>reduced pilots' physical workload</a:t>
            </a:r>
            <a:r>
              <a:rPr lang="en-US" b="0" i="0" dirty="0">
                <a:solidFill>
                  <a:srgbClr val="000000"/>
                </a:solidFill>
                <a:effectLst/>
                <a:latin typeface="Arial" panose="020B0604020202020204" pitchFamily="34" charset="0"/>
                <a:cs typeface="Arial" panose="020B0604020202020204" pitchFamily="34" charset="0"/>
              </a:rPr>
              <a:t>, but many aviators feel that their </a:t>
            </a:r>
            <a:r>
              <a:rPr lang="en-US" b="1" i="0" dirty="0">
                <a:solidFill>
                  <a:srgbClr val="000000"/>
                </a:solidFill>
                <a:effectLst/>
                <a:latin typeface="Arial" panose="020B0604020202020204" pitchFamily="34" charset="0"/>
                <a:cs typeface="Arial" panose="020B0604020202020204" pitchFamily="34" charset="0"/>
              </a:rPr>
              <a:t>cognitive workload has increased</a:t>
            </a:r>
            <a:r>
              <a:rPr lang="en-US" b="0" i="0" dirty="0">
                <a:solidFill>
                  <a:srgbClr val="000000"/>
                </a:solidFill>
                <a:effectLst/>
                <a:latin typeface="Arial" panose="020B0604020202020204" pitchFamily="34" charset="0"/>
                <a:cs typeface="Arial" panose="020B0604020202020204" pitchFamily="34" charset="0"/>
              </a:rPr>
              <a:t>.  Glass cockpit displays can easily become cluttered with symbols, text, warnings, and graphical instrument representations.  With so much information available in one place and so many configuration possibilities, it's easy for important information to hide in the clutter. </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3475761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Here we see the consequence of a display failure. Information from the Multi-function/Nav Display has been transferred to the Primary Flight Display.  Imagine the stress pilots would feel if the first time they had to deal with this situation was in IMC flight.</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2999940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Modern avionics are so reliable that failures are a very rare occurrence.  But they do happen, and pilots need to be proficient in dealing with instrument and display failures.  Emergency procedures practice in the aircraft or a simulator with a CFI is the best way to attain and maintain that critical proficiency.</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Even when everything is working properly, errors in automation programming and management can have significant consequences.</a:t>
            </a:r>
          </a:p>
          <a:p>
            <a:pPr algn="l" fontAlgn="base"/>
            <a:endParaRPr lang="en-US" b="0" i="0" dirty="0">
              <a:solidFill>
                <a:srgbClr val="000000"/>
              </a:solidFill>
              <a:effectLst/>
              <a:latin typeface="Lato" panose="020F050202020403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Lato" panose="020F0502020204030203" pitchFamily="34" charset="0"/>
              </a:rPr>
              <a:t>There’s just a couple more points to make before we wrap it up and they have to do with the difference between startle and surprise.  </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13880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All humans are subject to reflexive behaviors that have enabled us to survive and prosper.  </a:t>
            </a:r>
          </a:p>
          <a:p>
            <a:pPr algn="l" fontAlgn="base"/>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1" i="0" dirty="0">
                <a:solidFill>
                  <a:srgbClr val="000000"/>
                </a:solidFill>
                <a:effectLst/>
                <a:latin typeface="var(--font-family-body)"/>
              </a:rPr>
              <a:t>When we're startled</a:t>
            </a:r>
            <a:r>
              <a:rPr lang="en-US" b="0" i="0" dirty="0">
                <a:solidFill>
                  <a:srgbClr val="000000"/>
                </a:solidFill>
                <a:effectLst/>
                <a:latin typeface="var(--font-family-body)"/>
              </a:rPr>
              <a:t>, a perception of danger can trigger a 'fight or flight response' that's quite useful when perceiving a predator about to pounce. But fight or flight doesn't work so well when we're flying an aircraft.  Here a more nuanced response is usually best.  </a:t>
            </a:r>
          </a:p>
          <a:p>
            <a:pPr marL="742950" lvl="1" indent="-285750" algn="l" fontAlgn="base">
              <a:buFont typeface="Arial" panose="020B0604020202020204" pitchFamily="34" charset="0"/>
              <a:buChar char="•"/>
            </a:pPr>
            <a:r>
              <a:rPr lang="en-US" b="0" i="0" dirty="0">
                <a:solidFill>
                  <a:srgbClr val="000000"/>
                </a:solidFill>
                <a:effectLst/>
                <a:latin typeface="var(--font-family-body)"/>
              </a:rPr>
              <a:t>Maneuvering to avoid an imminent collision threat would be a controlled response to a startling event.  </a:t>
            </a:r>
            <a:r>
              <a:rPr lang="en-US" b="1" i="0" dirty="0">
                <a:solidFill>
                  <a:srgbClr val="000000"/>
                </a:solidFill>
                <a:effectLst/>
                <a:latin typeface="var(--font-family-body)"/>
              </a:rPr>
              <a:t>(Click)</a:t>
            </a:r>
            <a:endParaRPr lang="en-US" b="0" i="0" dirty="0">
              <a:solidFill>
                <a:srgbClr val="000000"/>
              </a:solidFill>
              <a:effectLst/>
              <a:latin typeface="var(--font-family-body)"/>
            </a:endParaRPr>
          </a:p>
          <a:p>
            <a:pPr marL="457200" lvl="1" indent="0" algn="l" fontAlgn="base">
              <a:buFont typeface="Arial" panose="020B0604020202020204" pitchFamily="34" charset="0"/>
              <a:buNone/>
            </a:pP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When surprised</a:t>
            </a:r>
            <a:r>
              <a:rPr lang="en-US" b="0" i="0" dirty="0">
                <a:solidFill>
                  <a:srgbClr val="000000"/>
                </a:solidFill>
                <a:effectLst/>
                <a:latin typeface="var(--font-family-body)"/>
              </a:rPr>
              <a:t>, we may respond similarly but there will also be a difficulty in comprehending our situation.</a:t>
            </a:r>
          </a:p>
          <a:p>
            <a:pPr marL="742950" lvl="1" indent="-285750" algn="l" fontAlgn="base">
              <a:buFont typeface="Arial" panose="020B0604020202020204" pitchFamily="34" charset="0"/>
              <a:buChar char="•"/>
            </a:pPr>
            <a:r>
              <a:rPr lang="en-US" b="0" i="0" dirty="0">
                <a:solidFill>
                  <a:srgbClr val="000000"/>
                </a:solidFill>
                <a:effectLst/>
                <a:latin typeface="var(--font-family-body)"/>
              </a:rPr>
              <a:t>If, while on short final, the Tower instructs us to go-around, we will maneuver as instructed but likely won't immediately comprehend the reason for the go-around instruction.</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2406795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In an ideal world, pilots would always know what to expect from their aircraft and its systems.  But errors in data entry or system management can and do surprise us as we try to comprehend, “what's it doing now?” </a:t>
            </a:r>
          </a:p>
          <a:p>
            <a:pPr algn="l" fontAlgn="base"/>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Automation mode confusion or programming errors </a:t>
            </a:r>
            <a:r>
              <a:rPr lang="en-US" b="0" i="0" dirty="0">
                <a:solidFill>
                  <a:srgbClr val="000000"/>
                </a:solidFill>
                <a:effectLst/>
                <a:latin typeface="Lato" panose="020F0502020204030203" pitchFamily="34" charset="0"/>
              </a:rPr>
              <a:t>may first become apparent when the aircraft flies through an approach course intercept or an assigned altitude.  These are times when pilots must 'be in the moment' in order to quickly detect the deviation and correct the problem.</a:t>
            </a:r>
          </a:p>
          <a:p>
            <a:pPr algn="l" fontAlgn="base">
              <a:buFont typeface="Arial" panose="020B0604020202020204" pitchFamily="34" charset="0"/>
              <a:buChar char="•"/>
            </a:pPr>
            <a:r>
              <a:rPr lang="en-US" b="0" i="0" dirty="0">
                <a:solidFill>
                  <a:srgbClr val="000000"/>
                </a:solidFill>
                <a:effectLst/>
                <a:latin typeface="var(--font-family-body)"/>
              </a:rPr>
              <a:t>The most expedient response to these situations may be to disconnect the autopilot and hand fly the aircraft while correcting programming or mode selection errors. </a:t>
            </a:r>
          </a:p>
          <a:p>
            <a:pPr marL="742950" lvl="1" indent="-285750" algn="l" fontAlgn="base">
              <a:buFont typeface="Arial" panose="020B0604020202020204" pitchFamily="34" charset="0"/>
              <a:buChar char="•"/>
            </a:pPr>
            <a:r>
              <a:rPr lang="en-US" b="0" i="0" dirty="0">
                <a:solidFill>
                  <a:srgbClr val="000000"/>
                </a:solidFill>
                <a:effectLst/>
                <a:latin typeface="var(--font-family-body)"/>
              </a:rPr>
              <a:t>But pilots who are not confident of their hand flying skills may be tempted to leave the autopilot engaged while "programming their way out' of their difficulties. </a:t>
            </a:r>
          </a:p>
          <a:p>
            <a:pPr marL="1143000" lvl="2" indent="-228600" algn="l" fontAlgn="base">
              <a:buFont typeface="Arial" panose="020B0604020202020204" pitchFamily="34" charset="0"/>
              <a:buChar char="•"/>
            </a:pPr>
            <a:r>
              <a:rPr lang="en-US" b="0" i="0" dirty="0">
                <a:solidFill>
                  <a:srgbClr val="000000"/>
                </a:solidFill>
                <a:effectLst/>
                <a:latin typeface="var(--font-family-body)"/>
              </a:rPr>
              <a:t>This could work but only if the pilot is thoroughly familiar with the automated system and its controls.  Otherwise, the course or altitude deviation will likely be greater than it would be if the automation were temporarily disconnected while correction is made.</a:t>
            </a:r>
          </a:p>
          <a:p>
            <a:pPr marL="1143000" lvl="2" indent="-228600" algn="l" fontAlgn="base">
              <a:buFont typeface="Arial" panose="020B0604020202020204" pitchFamily="34" charset="0"/>
              <a:buChar char="•"/>
            </a:pPr>
            <a:endParaRPr lang="en-US" b="0" i="0" dirty="0">
              <a:solidFill>
                <a:srgbClr val="000000"/>
              </a:solidFill>
              <a:effectLst/>
              <a:latin typeface="var(--font-family-body)"/>
            </a:endParaRPr>
          </a:p>
          <a:p>
            <a:r>
              <a:rPr lang="en-US" b="0" i="0" dirty="0">
                <a:solidFill>
                  <a:srgbClr val="000000"/>
                </a:solidFill>
                <a:effectLst/>
                <a:latin typeface="Arial" panose="020B0604020202020204" pitchFamily="34" charset="0"/>
                <a:cs typeface="Arial" panose="020B0604020202020204" pitchFamily="34" charset="0"/>
              </a:rPr>
              <a:t>Any training we can get that will prepare us for automation surprise is well worth the effort.  We want to respond safely and that takes some discussion and practice. </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1977549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Eventually, Technologically Advanced Aircraft will become the rule rather than the exception but for now, GA pilots have a choice.  We can stick with traditional aircraft and instrumentation, or we can embrace TAA.  If the latter is our choice, we must: </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1" i="0" dirty="0">
                <a:solidFill>
                  <a:srgbClr val="000000"/>
                </a:solidFill>
                <a:effectLst/>
                <a:latin typeface="var(--font-family-body)"/>
              </a:rPr>
              <a:t>Commit</a:t>
            </a:r>
            <a:r>
              <a:rPr lang="en-US" b="0" i="0" dirty="0">
                <a:solidFill>
                  <a:srgbClr val="000000"/>
                </a:solidFill>
                <a:effectLst/>
                <a:latin typeface="var(--font-family-body)"/>
              </a:rPr>
              <a:t> to a thorough understanding of all the technology our aircraft have to offer,</a:t>
            </a:r>
          </a:p>
          <a:p>
            <a:pPr algn="l" fontAlgn="base">
              <a:buFont typeface="Arial" panose="020B0604020202020204" pitchFamily="34" charset="0"/>
              <a:buChar char="•"/>
            </a:pPr>
            <a:r>
              <a:rPr lang="en-US" b="1" i="0" dirty="0">
                <a:solidFill>
                  <a:srgbClr val="000000"/>
                </a:solidFill>
                <a:effectLst/>
                <a:latin typeface="var(--font-family-body)"/>
              </a:rPr>
              <a:t>Train</a:t>
            </a:r>
            <a:r>
              <a:rPr lang="en-US" b="0" i="0" dirty="0">
                <a:solidFill>
                  <a:srgbClr val="000000"/>
                </a:solidFill>
                <a:effectLst/>
                <a:latin typeface="var(--font-family-body)"/>
              </a:rPr>
              <a:t> to proficiency in aircraft and systems management including emergency operations, automation modes, and reversionary procedures and.</a:t>
            </a:r>
          </a:p>
          <a:p>
            <a:pPr algn="l" fontAlgn="base">
              <a:buFont typeface="Arial" panose="020B0604020202020204" pitchFamily="34" charset="0"/>
              <a:buChar char="•"/>
            </a:pPr>
            <a:r>
              <a:rPr lang="en-US" b="1" i="0" dirty="0">
                <a:solidFill>
                  <a:srgbClr val="000000"/>
                </a:solidFill>
                <a:effectLst/>
                <a:latin typeface="var(--font-family-body)"/>
              </a:rPr>
              <a:t>Maintain</a:t>
            </a:r>
            <a:r>
              <a:rPr lang="en-US" b="0" i="0" dirty="0">
                <a:solidFill>
                  <a:srgbClr val="000000"/>
                </a:solidFill>
                <a:effectLst/>
                <a:latin typeface="var(--font-family-body)"/>
              </a:rPr>
              <a:t> proficiency in all automated and manual flight operations. </a:t>
            </a:r>
          </a:p>
          <a:p>
            <a:pPr algn="l" fontAlgn="base"/>
            <a:endParaRPr lang="en-US" b="0" i="0" dirty="0">
              <a:solidFill>
                <a:srgbClr val="000000"/>
              </a:solidFill>
              <a:effectLst/>
              <a:latin typeface="Lato" panose="020F0502020204030203"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16370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to learn more about automation and how to best make use of it, we recommend our series of Human Factors courses available on FAASafety.gov.  Module 10 deals with design and automation but we hope you’ll explore the 9 other modules in the course series.</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4213923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a:p>
            <a:r>
              <a:rPr lang="en-US" i="0" dirty="0"/>
              <a:t>Please accept our best wishes for safe flying and, no matter what level of automation you’re flying remember to always, </a:t>
            </a:r>
            <a:r>
              <a:rPr lang="en-US" b="1" i="0" dirty="0"/>
              <a:t>(Click)</a:t>
            </a:r>
          </a:p>
          <a:p>
            <a:endParaRPr lang="en-US" b="1" i="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var(--font-family-body)"/>
              </a:rPr>
              <a:t>Aviate</a:t>
            </a:r>
            <a:r>
              <a:rPr lang="en-US" b="0" i="0" dirty="0">
                <a:solidFill>
                  <a:srgbClr val="000000"/>
                </a:solidFill>
                <a:effectLst/>
                <a:latin typeface="var(--font-family-body)"/>
              </a:rPr>
              <a:t> - Reduce levels of automation to a point where you are comfortable in managing your flight path. </a:t>
            </a:r>
            <a:r>
              <a:rPr lang="en-US" b="1" i="0" dirty="0"/>
              <a:t>(Click)</a:t>
            </a:r>
            <a:endParaRPr lang="en-US" b="0" i="0" dirty="0">
              <a:solidFill>
                <a:srgbClr val="000000"/>
              </a:solidFill>
              <a:effectLst/>
              <a:latin typeface="var(--font-family-body)"/>
            </a:endParaRPr>
          </a:p>
          <a:p>
            <a:pPr algn="l" fontAlgn="base">
              <a:buFont typeface="Arial" panose="020B0604020202020204" pitchFamily="34" charset="0"/>
              <a:buChar char="•"/>
            </a:pPr>
            <a:endParaRPr lang="en-US" b="0"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var(--font-family-body)"/>
              </a:rPr>
              <a:t>Navigate - </a:t>
            </a:r>
            <a:r>
              <a:rPr lang="en-US" b="0" i="0" dirty="0">
                <a:solidFill>
                  <a:srgbClr val="000000"/>
                </a:solidFill>
                <a:effectLst/>
                <a:latin typeface="var(--font-family-body)"/>
              </a:rPr>
              <a:t>Manage your flight path to ensure you are clear of terrain, obstacles, and air traffic.  </a:t>
            </a:r>
            <a:r>
              <a:rPr lang="en-US" b="1" i="0" dirty="0"/>
              <a:t>(Click)</a:t>
            </a:r>
            <a:endParaRPr lang="en-US" b="0" i="0" dirty="0">
              <a:solidFill>
                <a:srgbClr val="000000"/>
              </a:solidFill>
              <a:effectLst/>
              <a:latin typeface="var(--font-family-body)"/>
            </a:endParaRPr>
          </a:p>
          <a:p>
            <a:pPr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Communicate</a:t>
            </a:r>
            <a:r>
              <a:rPr lang="en-US" b="0" i="0" dirty="0">
                <a:solidFill>
                  <a:srgbClr val="000000"/>
                </a:solidFill>
                <a:effectLst/>
                <a:latin typeface="var(--font-family-body)"/>
              </a:rPr>
              <a:t> - With your aircraft under control in safe airspace; communicate and act on your intentions.</a:t>
            </a:r>
          </a:p>
          <a:p>
            <a:pPr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None/>
            </a:pPr>
            <a:r>
              <a:rPr lang="en-US" b="1" i="0" dirty="0">
                <a:solidFill>
                  <a:srgbClr val="000000"/>
                </a:solidFill>
                <a:effectLst/>
                <a:latin typeface="var(--font-family-body)"/>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1554483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dirty="0"/>
          </a:p>
        </p:txBody>
      </p:sp>
    </p:spTree>
    <p:extLst>
      <p:ext uri="{BB962C8B-B14F-4D97-AF65-F5344CB8AC3E}">
        <p14:creationId xmlns:p14="http://schemas.microsoft.com/office/powerpoint/2010/main" val="109424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and automation have indisputably advanced aviation safety, but they have also changed the way pilots – particularly general aviation pilots – interact with their aircraft and that has created some challenges. </a:t>
            </a:r>
          </a:p>
          <a:p>
            <a:endParaRPr lang="en-US" dirty="0"/>
          </a:p>
          <a:p>
            <a:r>
              <a:rPr lang="en-US" dirty="0"/>
              <a:t>Interestingly, those changes are not confined to aviation.</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4142260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Safety</a:t>
            </a:r>
            <a:r>
              <a:rPr lang="en-US" baseline="0" dirty="0"/>
              <a:t> Management, we recommend </a:t>
            </a:r>
            <a:r>
              <a:rPr lang="en-US" dirty="0"/>
              <a:t>FAA’s Risk Management Handbook. It’s a great addition to every pilot’s library.</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3217530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2573058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34415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33</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441191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We are living in a connected world.  More than half the world's population are internet users and a staggering 91% own at least one cell phone.  We are bombarded with more information from more sources more frequently than ever before.  Managing the flow and making sense of that information is challenging all of us - not only on the ground but also in the air. </a:t>
            </a:r>
          </a:p>
          <a:p>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Our connected society has brought information and education to remote locations throughout the world and to urban populations in pandemic isolation.  Now learning can take place wherever there is a computer or mobile device and internet access.  But distance learning comes at the expense of traditional and critical social interactions in and out of classrooms.  Laboratory exercises are difficult or impossible to conduct when students are in hundreds of individual locations, and the astounding volume of on-line information and opinion may compromise development of critical thinking skills.</a:t>
            </a:r>
          </a:p>
          <a:p>
            <a:pPr algn="l" fontAlgn="base"/>
            <a:r>
              <a:rPr lang="en-US" b="0" i="0" dirty="0">
                <a:solidFill>
                  <a:srgbClr val="000000"/>
                </a:solidFill>
                <a:effectLst/>
                <a:latin typeface="Lato" panose="020F0502020204030203" pitchFamily="34" charset="0"/>
              </a:rPr>
              <a:t>  </a:t>
            </a:r>
          </a:p>
          <a:p>
            <a:pPr algn="l" fontAlgn="base"/>
            <a:r>
              <a:rPr lang="en-US" b="0" i="0" dirty="0">
                <a:solidFill>
                  <a:srgbClr val="000000"/>
                </a:solidFill>
                <a:effectLst/>
                <a:latin typeface="Lato" panose="020F0502020204030203" pitchFamily="34" charset="0"/>
              </a:rPr>
              <a:t>Communications that could take weeks less than one hundred years ago are now virtually instantaneous.  But extended, thoughtful dialogs and correspondence have been replaced by thousands of sound bites and text messages.  Internet and social media addiction is a real issue as technology, intended to bring us closer together has, in many cases, enabled social anonymity and driven us further apart.  </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In the cockpit, automation has greatly reduced the airplane handling workload, but it also requires pilots to perform in areas where humans don't do so well.</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657472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We’ve come a long way in a short time, and pilots’ roles have changed from active aircraft control to passive monitoring of automated control systems.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Paradoxically, technology and automation have eased pilot workload in some areas but increased it in others.  With modern navigation systems, we can program an entire flight before takeoff, but making changes to that plan can be much more complicated than tuning a new Nav frequency and intercepting a course.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Cockpit automation has greatly reduced the airplane handling workload, but it also requires pilots to perform in areas where humans don’t do so well.</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339182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Humans are notoriously poor at monitoring. We quickly become bored and may miss important information.  Monitoring and managing automated systems can decrease the time spent scanning for traffic. And although autopilots can fly more precisely than any human, overreliance on them quickly degrades hand-flying skill and confidence.  </a:t>
            </a:r>
          </a:p>
          <a:p>
            <a:endParaRPr lang="en-US" b="0" i="0" dirty="0">
              <a:solidFill>
                <a:srgbClr val="000000"/>
              </a:solidFill>
              <a:effectLst/>
              <a:latin typeface="Lato" panose="020F0502020204030203" pitchFamily="34" charset="0"/>
            </a:endParaRPr>
          </a:p>
          <a:p>
            <a:endParaRPr lang="en-US" b="0" i="0" dirty="0">
              <a:solidFill>
                <a:srgbClr val="000000"/>
              </a:solidFill>
              <a:effectLst/>
              <a:latin typeface="Lato" panose="020F0502020204030203" pitchFamily="34" charset="0"/>
            </a:endParaRPr>
          </a:p>
          <a:p>
            <a:r>
              <a:rPr lang="en-US" b="1" i="0" dirty="0">
                <a:solidFill>
                  <a:srgbClr val="000000"/>
                </a:solidFill>
                <a:effectLst/>
                <a:latin typeface="Lato" panose="020F0502020204030203" pitchFamily="34" charset="0"/>
              </a:rPr>
              <a:t>(Next Slide)</a:t>
            </a:r>
          </a:p>
          <a:p>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11987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On balance though, technology and automation have made and will continue to make huge improvements in aviation safety.   But to realize full benefit from aviation technologies, pilots need to know how to make the best use of them. </a:t>
            </a: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That’s a challenge because there’s a lot more for us to manage than ever before. </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99301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latin typeface="Arial" panose="020B0604020202020204" pitchFamily="34" charset="0"/>
                <a:cs typeface="Arial" panose="020B0604020202020204" pitchFamily="34" charset="0"/>
              </a:rPr>
              <a:t>Aircraft design and automation have made flying safer. </a:t>
            </a:r>
            <a:r>
              <a:rPr lang="en-US" b="0" i="0" dirty="0">
                <a:solidFill>
                  <a:srgbClr val="000000"/>
                </a:solidFill>
                <a:effectLst/>
                <a:latin typeface="Lato" panose="020F0502020204030203" pitchFamily="34" charset="0"/>
              </a:rPr>
              <a:t>But, to take advantage of safety innovations, pilots must adapt to the equipment and the procedures for its use.  Maintaining aeronautical knowledge and skills is just as important now as it has been in the past.  A regular program of proficiency training is essential for pilots to bring their 'A game' to every flight.</a:t>
            </a:r>
          </a:p>
          <a:p>
            <a:pPr algn="l" fontAlgn="base"/>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Lato" panose="020F0502020204030203" pitchFamily="34" charset="0"/>
              </a:rPr>
              <a:t>(Next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423931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When considering recent technological advances </a:t>
            </a:r>
            <a:r>
              <a:rPr lang="en-US" b="1" i="1" dirty="0">
                <a:solidFill>
                  <a:srgbClr val="000000"/>
                </a:solidFill>
                <a:effectLst/>
                <a:latin typeface="Arial" panose="020B0604020202020204" pitchFamily="34" charset="0"/>
                <a:cs typeface="Arial" panose="020B0604020202020204" pitchFamily="34" charset="0"/>
              </a:rPr>
              <a:t>Aeronautical Engineers</a:t>
            </a:r>
            <a:r>
              <a:rPr lang="en-US" b="0" i="0" dirty="0">
                <a:solidFill>
                  <a:srgbClr val="000000"/>
                </a:solidFill>
                <a:effectLst/>
                <a:latin typeface="Arial" panose="020B0604020202020204" pitchFamily="34" charset="0"/>
                <a:cs typeface="Arial" panose="020B0604020202020204" pitchFamily="34" charset="0"/>
              </a:rPr>
              <a:t> would likely say “it's a shame that humans haven't developed at the same rate”.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But </a:t>
            </a:r>
            <a:r>
              <a:rPr lang="en-US" b="1" i="1" dirty="0">
                <a:solidFill>
                  <a:srgbClr val="000000"/>
                </a:solidFill>
                <a:effectLst/>
                <a:latin typeface="Arial" panose="020B0604020202020204" pitchFamily="34" charset="0"/>
                <a:cs typeface="Arial" panose="020B0604020202020204" pitchFamily="34" charset="0"/>
              </a:rPr>
              <a:t>Human Factors Professionals</a:t>
            </a:r>
            <a:r>
              <a:rPr lang="en-US" b="0" i="0" dirty="0">
                <a:solidFill>
                  <a:srgbClr val="000000"/>
                </a:solidFill>
                <a:effectLst/>
                <a:latin typeface="Arial" panose="020B0604020202020204" pitchFamily="34" charset="0"/>
                <a:cs typeface="Arial" panose="020B0604020202020204" pitchFamily="34" charset="0"/>
              </a:rPr>
              <a:t> know that people don't evolve at the same rate as technology, and they would likely say, 'it's too bad that equipment designers don't give proper consideration to human factors when introducing new technology’.  </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In fact, equipment designers do give a lot of consideration to the user interface.  Well-designed interfaces feel intuitive.  Those that are not, can leave pilots scratching their heads and wondering, 'What's it doing now?’</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It would be nice if all technology were intuitive to all users but that just isn't possible.   Gone are the days of standard cockpit instrumentation.  Aviation automation is complex, and every manufacturer feels their design is best.  Let’s take a look at the complexity Paradox.</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(Next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1450137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15" name="Rectangle 1026"/>
          <p:cNvSpPr txBox="1">
            <a:spLocks noChangeArrowheads="1"/>
          </p:cNvSpPr>
          <p:nvPr userDrawn="1"/>
        </p:nvSpPr>
        <p:spPr bwMode="auto">
          <a:xfrm>
            <a:off x="332241" y="5264625"/>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t>
            </a:r>
            <a:br>
              <a:rPr lang="en-US" sz="1800" baseline="0" dirty="0"/>
            </a:br>
            <a:r>
              <a:rPr lang="en-US" sz="1800" i="0" baseline="0" dirty="0"/>
              <a:t>The National FAA Safety Team (FAASTeam)</a:t>
            </a:r>
          </a:p>
          <a:p>
            <a:pPr>
              <a:buNone/>
            </a:pPr>
            <a:endParaRPr lang="en-US" sz="1800" i="0" baseline="0" dirty="0"/>
          </a:p>
        </p:txBody>
      </p:sp>
      <p:grpSp>
        <p:nvGrpSpPr>
          <p:cNvPr id="2" name="Group 1"/>
          <p:cNvGrpSpPr/>
          <p:nvPr userDrawn="1"/>
        </p:nvGrpSpPr>
        <p:grpSpPr>
          <a:xfrm>
            <a:off x="8482693" y="482824"/>
            <a:ext cx="3243730" cy="954330"/>
            <a:chOff x="8482693" y="482824"/>
            <a:chExt cx="3243730" cy="954330"/>
          </a:xfrm>
        </p:grpSpPr>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23772" cy="95433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Graphical user interface, website&#10;&#10;Description automatically generated">
            <a:extLst>
              <a:ext uri="{FF2B5EF4-FFF2-40B4-BE49-F238E27FC236}">
                <a16:creationId xmlns:a16="http://schemas.microsoft.com/office/drawing/2014/main" id="{771F1F74-3371-CD36-5A69-9A51D974C9A2}"/>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854" t="5622" r="24565" b="8944"/>
          <a:stretch/>
        </p:blipFill>
        <p:spPr bwMode="auto">
          <a:xfrm>
            <a:off x="7038109" y="2481063"/>
            <a:ext cx="4846355" cy="3718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779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ustDataLst>
      <p:tags r:id="rId1"/>
    </p:custDataLst>
    <p:extLst>
      <p:ext uri="{BB962C8B-B14F-4D97-AF65-F5344CB8AC3E}">
        <p14:creationId xmlns:p14="http://schemas.microsoft.com/office/powerpoint/2010/main" val="294954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47956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3633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ags" Target="../tags/tag9.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3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17171218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2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25.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2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28.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29.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30.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3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33.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39.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40.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4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4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32.png"/><Relationship Id="rId5" Type="http://schemas.openxmlformats.org/officeDocument/2006/relationships/hyperlink" Target="https://www.faa.gov/about/initiatives/sms"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1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hyperlink" Target="https://tinyurl.com/yv8jyhmv" TargetMode="External"/><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hyperlink" Target="mailto:John.W.Steuernagle@faa.gov"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32.xml"/><Relationship Id="rId7" Type="http://schemas.openxmlformats.org/officeDocument/2006/relationships/image" Target="../media/image41.png"/><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19.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20.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2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23.xml"/><Relationship Id="rId5" Type="http://schemas.openxmlformats.org/officeDocument/2006/relationships/hyperlink" Target="https://erau.edu/degrees/master/human-factors/" TargetMode="Externa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3" y="1879815"/>
            <a:ext cx="6813257" cy="1723653"/>
          </a:xfrm>
        </p:spPr>
        <p:txBody>
          <a:bodyPr/>
          <a:lstStyle/>
          <a:p>
            <a:r>
              <a:rPr lang="en-US" dirty="0"/>
              <a:t>Topic of the Month – November</a:t>
            </a:r>
          </a:p>
          <a:p>
            <a:r>
              <a:rPr lang="en-US" dirty="0"/>
              <a:t>Overreliance on Automation</a:t>
            </a:r>
          </a:p>
          <a:p>
            <a:br>
              <a:rPr lang="en-US" dirty="0"/>
            </a:br>
            <a:endParaRPr lang="en-US" dirty="0"/>
          </a:p>
        </p:txBody>
      </p:sp>
      <p:sp>
        <p:nvSpPr>
          <p:cNvPr id="2" name="Text Box 1051">
            <a:extLst>
              <a:ext uri="{FF2B5EF4-FFF2-40B4-BE49-F238E27FC236}">
                <a16:creationId xmlns:a16="http://schemas.microsoft.com/office/drawing/2014/main" id="{339C2F5A-1F97-159C-815D-81F6FF2C29D8}"/>
              </a:ext>
            </a:extLst>
          </p:cNvPr>
          <p:cNvSpPr txBox="1">
            <a:spLocks noChangeArrowheads="1"/>
          </p:cNvSpPr>
          <p:nvPr/>
        </p:nvSpPr>
        <p:spPr bwMode="auto">
          <a:xfrm>
            <a:off x="526483" y="3429000"/>
            <a:ext cx="44230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  Safety Minded Flying Clubs</a:t>
            </a:r>
          </a:p>
          <a:p>
            <a:pPr>
              <a:buFontTx/>
              <a:buNone/>
            </a:pPr>
            <a:r>
              <a:rPr lang="en-US" sz="1600" dirty="0">
                <a:solidFill>
                  <a:srgbClr val="1D2F68"/>
                </a:solidFill>
              </a:rPr>
              <a:t>By:                   FAAST </a:t>
            </a:r>
          </a:p>
          <a:p>
            <a:pPr>
              <a:buFontTx/>
              <a:buNone/>
            </a:pPr>
            <a:r>
              <a:rPr lang="en-US" sz="1600" dirty="0">
                <a:solidFill>
                  <a:srgbClr val="1D2F68"/>
                </a:solidFill>
              </a:rPr>
              <a:t>Date:                17 Nov 2024</a:t>
            </a:r>
          </a:p>
        </p:txBody>
      </p:sp>
    </p:spTree>
    <p:custDataLst>
      <p:tags r:id="rId1"/>
    </p:custDataLst>
    <p:extLst>
      <p:ext uri="{BB962C8B-B14F-4D97-AF65-F5344CB8AC3E}">
        <p14:creationId xmlns:p14="http://schemas.microsoft.com/office/powerpoint/2010/main" val="25632269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F5B50-3405-9976-1237-A49455C05719}"/>
              </a:ext>
            </a:extLst>
          </p:cNvPr>
          <p:cNvPicPr>
            <a:picLocks noChangeAspect="1"/>
          </p:cNvPicPr>
          <p:nvPr/>
        </p:nvPicPr>
        <p:blipFill rotWithShape="1">
          <a:blip r:embed="rId4"/>
          <a:srcRect l="2966" t="6557" r="1802" b="10417"/>
          <a:stretch/>
        </p:blipFill>
        <p:spPr>
          <a:xfrm>
            <a:off x="-3051" y="-31"/>
            <a:ext cx="12188951" cy="6858022"/>
          </a:xfrm>
          <a:prstGeom prst="rect">
            <a:avLst/>
          </a:prstGeom>
        </p:spPr>
      </p:pic>
      <p:sp>
        <p:nvSpPr>
          <p:cNvPr id="5" name="Title 1">
            <a:extLst>
              <a:ext uri="{FF2B5EF4-FFF2-40B4-BE49-F238E27FC236}">
                <a16:creationId xmlns:a16="http://schemas.microsoft.com/office/drawing/2014/main" id="{470B7ED6-E880-31EC-A1B7-A41DD0A99469}"/>
              </a:ext>
            </a:extLst>
          </p:cNvPr>
          <p:cNvSpPr txBox="1">
            <a:spLocks/>
          </p:cNvSpPr>
          <p:nvPr/>
        </p:nvSpPr>
        <p:spPr>
          <a:xfrm>
            <a:off x="643466" y="643467"/>
            <a:ext cx="5452529" cy="356924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5200" b="1" i="1" dirty="0">
                <a:solidFill>
                  <a:srgbClr val="06CAD4"/>
                </a:solidFill>
                <a:latin typeface="Arial" panose="020B0604020202020204" pitchFamily="34" charset="0"/>
                <a:cs typeface="Arial" panose="020B0604020202020204" pitchFamily="34" charset="0"/>
              </a:rPr>
              <a:t>The Complexity Paradox…</a:t>
            </a:r>
            <a:r>
              <a:rPr lang="en-US" sz="5200" dirty="0">
                <a:solidFill>
                  <a:srgbClr val="05B2BB"/>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115939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8592877-075A-47CE-E9DE-578070588D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7" t="3177" r="3712" b="8289"/>
          <a:stretch/>
        </p:blipFill>
        <p:spPr bwMode="auto">
          <a:xfrm>
            <a:off x="0" y="0"/>
            <a:ext cx="12192000" cy="6875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6F76AF-C2BC-B746-8535-9961D7763A31}"/>
              </a:ext>
            </a:extLst>
          </p:cNvPr>
          <p:cNvSpPr txBox="1"/>
          <p:nvPr/>
        </p:nvSpPr>
        <p:spPr>
          <a:xfrm>
            <a:off x="955040" y="130629"/>
            <a:ext cx="6096000" cy="1569660"/>
          </a:xfrm>
          <a:prstGeom prst="rect">
            <a:avLst/>
          </a:prstGeom>
          <a:noFill/>
        </p:spPr>
        <p:txBody>
          <a:bodyPr wrap="square">
            <a:spAutoFit/>
          </a:bodyPr>
          <a:lstStyle/>
          <a:p>
            <a:pPr>
              <a:buNone/>
            </a:pPr>
            <a:r>
              <a:rPr lang="en-US" sz="4800" b="1" i="1" dirty="0">
                <a:solidFill>
                  <a:srgbClr val="22C4D8"/>
                </a:solidFill>
                <a:effectLst/>
                <a:latin typeface="Arial" panose="020B0604020202020204" pitchFamily="34" charset="0"/>
                <a:cs typeface="Arial" panose="020B0604020202020204" pitchFamily="34" charset="0"/>
              </a:rPr>
              <a:t>With Human Factors help....</a:t>
            </a:r>
            <a:endParaRPr lang="en-US" sz="4800" i="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65447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5E8296-0661-612E-2F69-E930AFEDAB38}"/>
              </a:ext>
            </a:extLst>
          </p:cNvPr>
          <p:cNvSpPr txBox="1"/>
          <p:nvPr/>
        </p:nvSpPr>
        <p:spPr>
          <a:xfrm>
            <a:off x="5297762" y="32918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5400" b="1" i="1" dirty="0">
                <a:solidFill>
                  <a:srgbClr val="05B2BB"/>
                </a:solidFill>
                <a:effectLst/>
                <a:latin typeface="Arial" panose="020B0604020202020204" pitchFamily="34" charset="0"/>
                <a:ea typeface="+mj-ea"/>
                <a:cs typeface="Arial" panose="020B0604020202020204" pitchFamily="34" charset="0"/>
              </a:rPr>
              <a:t>Transitioning from Steam to Glass…</a:t>
            </a:r>
            <a:endParaRPr lang="en-US" sz="5400" i="1" dirty="0">
              <a:solidFill>
                <a:srgbClr val="05B2BB"/>
              </a:solidFill>
              <a:latin typeface="Arial" panose="020B0604020202020204" pitchFamily="34" charset="0"/>
              <a:ea typeface="+mj-ea"/>
              <a:cs typeface="Arial" panose="020B0604020202020204" pitchFamily="34" charset="0"/>
            </a:endParaRPr>
          </a:p>
        </p:txBody>
      </p:sp>
      <p:pic>
        <p:nvPicPr>
          <p:cNvPr id="4098" name="Picture 2">
            <a:extLst>
              <a:ext uri="{FF2B5EF4-FFF2-40B4-BE49-F238E27FC236}">
                <a16:creationId xmlns:a16="http://schemas.microsoft.com/office/drawing/2014/main" id="{F9CB28FA-9269-D77E-B291-F8012FECEA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9" r="509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75ECC73-A616-103D-D3D4-86EFBBFA931B}"/>
              </a:ext>
            </a:extLst>
          </p:cNvPr>
          <p:cNvSpPr txBox="1">
            <a:spLocks/>
          </p:cNvSpPr>
          <p:nvPr/>
        </p:nvSpPr>
        <p:spPr>
          <a:xfrm>
            <a:off x="5297762" y="2706624"/>
            <a:ext cx="6251110" cy="3483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200" dirty="0">
                <a:latin typeface="Arial" panose="020B0604020202020204" pitchFamily="34" charset="0"/>
                <a:cs typeface="Arial" panose="020B0604020202020204" pitchFamily="34" charset="0"/>
              </a:rPr>
              <a:t>Thorough understanding of systems</a:t>
            </a:r>
          </a:p>
          <a:p>
            <a:pPr lvl="1" fontAlgn="auto">
              <a:spcAft>
                <a:spcPts val="0"/>
              </a:spcAft>
            </a:pPr>
            <a:r>
              <a:rPr lang="en-US" sz="2200" dirty="0">
                <a:latin typeface="Arial" panose="020B0604020202020204" pitchFamily="34" charset="0"/>
                <a:cs typeface="Arial" panose="020B0604020202020204" pitchFamily="34" charset="0"/>
              </a:rPr>
              <a:t>In normal and failure modes</a:t>
            </a:r>
          </a:p>
          <a:p>
            <a:pPr fontAlgn="auto">
              <a:spcAft>
                <a:spcPts val="0"/>
              </a:spcAft>
            </a:pPr>
            <a:r>
              <a:rPr lang="en-US" sz="2200" dirty="0">
                <a:latin typeface="Arial" panose="020B0604020202020204" pitchFamily="34" charset="0"/>
                <a:cs typeface="Arial" panose="020B0604020202020204" pitchFamily="34" charset="0"/>
              </a:rPr>
              <a:t>Regular Practice with all system features &amp; functions</a:t>
            </a:r>
          </a:p>
          <a:p>
            <a:pPr fontAlgn="auto">
              <a:spcAft>
                <a:spcPts val="0"/>
              </a:spcAft>
            </a:pPr>
            <a:r>
              <a:rPr lang="en-US" sz="2200" dirty="0">
                <a:latin typeface="Arial" panose="020B0604020202020204" pitchFamily="34" charset="0"/>
                <a:cs typeface="Arial" panose="020B0604020202020204" pitchFamily="34" charset="0"/>
              </a:rPr>
              <a:t>Special care when flying multiple aircraft with different systems</a:t>
            </a:r>
          </a:p>
        </p:txBody>
      </p:sp>
    </p:spTree>
    <p:custDataLst>
      <p:tags r:id="rId1"/>
    </p:custDataLst>
    <p:extLst>
      <p:ext uri="{BB962C8B-B14F-4D97-AF65-F5344CB8AC3E}">
        <p14:creationId xmlns:p14="http://schemas.microsoft.com/office/powerpoint/2010/main" val="1184130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E5936A6-98B4-8E46-5131-988CFDE57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388"/>
            <a:ext cx="12192000" cy="675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6367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view of the sun from the cockpit of a plane&#10;&#10;Description automatically generated with low confidence">
            <a:extLst>
              <a:ext uri="{FF2B5EF4-FFF2-40B4-BE49-F238E27FC236}">
                <a16:creationId xmlns:a16="http://schemas.microsoft.com/office/drawing/2014/main" id="{57D26DB7-7A31-4B0A-7740-3D931B6CD7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744" b="2671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5335F5-597B-BE60-AA3A-46FB8C9B796F}"/>
              </a:ext>
            </a:extLst>
          </p:cNvPr>
          <p:cNvSpPr txBox="1"/>
          <p:nvPr/>
        </p:nvSpPr>
        <p:spPr>
          <a:xfrm>
            <a:off x="2970445" y="65430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5400" b="1" i="1" dirty="0">
                <a:solidFill>
                  <a:srgbClr val="05B2BB"/>
                </a:solidFill>
                <a:effectLst/>
                <a:latin typeface="Arial" panose="020B0604020202020204" pitchFamily="34" charset="0"/>
                <a:ea typeface="+mj-ea"/>
                <a:cs typeface="Arial" panose="020B0604020202020204" pitchFamily="34" charset="0"/>
              </a:rPr>
              <a:t>Keeping Pilots engaged…</a:t>
            </a:r>
            <a:endParaRPr lang="en-US" sz="5400" i="1" dirty="0">
              <a:solidFill>
                <a:srgbClr val="05B2BB"/>
              </a:solidFill>
              <a:latin typeface="Arial" panose="020B0604020202020204" pitchFamily="34" charset="0"/>
              <a:ea typeface="+mj-ea"/>
              <a:cs typeface="Arial" panose="020B0604020202020204" pitchFamily="34" charset="0"/>
            </a:endParaRPr>
          </a:p>
        </p:txBody>
      </p:sp>
    </p:spTree>
    <p:custDataLst>
      <p:tags r:id="rId1"/>
    </p:custDataLst>
    <p:extLst>
      <p:ext uri="{BB962C8B-B14F-4D97-AF65-F5344CB8AC3E}">
        <p14:creationId xmlns:p14="http://schemas.microsoft.com/office/powerpoint/2010/main" val="2120958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Graphical user interface, website&#10;&#10;Description automatically generated">
            <a:extLst>
              <a:ext uri="{FF2B5EF4-FFF2-40B4-BE49-F238E27FC236}">
                <a16:creationId xmlns:a16="http://schemas.microsoft.com/office/drawing/2014/main" id="{5DD7C586-C102-50F6-7FFB-7D4A756C8D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39" t="2887" r="2456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0F2413A-75E5-1E48-86D6-DB671C457B00}"/>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4800" b="1" i="1" dirty="0">
                <a:solidFill>
                  <a:srgbClr val="06CAD4"/>
                </a:solidFill>
                <a:effectLst/>
                <a:latin typeface="Arial" panose="020B0604020202020204" pitchFamily="34" charset="0"/>
                <a:ea typeface="+mj-ea"/>
                <a:cs typeface="Arial" panose="020B0604020202020204" pitchFamily="34" charset="0"/>
              </a:rPr>
              <a:t>Technology has changed the pilot's role…</a:t>
            </a:r>
            <a:endParaRPr lang="en-US" sz="4800" i="1" dirty="0">
              <a:solidFill>
                <a:srgbClr val="06CAD4"/>
              </a:solidFill>
              <a:latin typeface="Arial" panose="020B0604020202020204" pitchFamily="34" charset="0"/>
              <a:ea typeface="+mj-ea"/>
              <a:cs typeface="Arial" panose="020B0604020202020204" pitchFamily="34" charset="0"/>
            </a:endParaRPr>
          </a:p>
        </p:txBody>
      </p:sp>
      <p:sp>
        <p:nvSpPr>
          <p:cNvPr id="7179" name="Rectangle 71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1" name="Rectangle 71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72926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852631-5196-3381-B8C5-5C295EBA15C1}"/>
              </a:ext>
            </a:extLst>
          </p:cNvPr>
          <p:cNvPicPr>
            <a:picLocks noChangeAspect="1"/>
          </p:cNvPicPr>
          <p:nvPr/>
        </p:nvPicPr>
        <p:blipFill>
          <a:blip r:embed="rId4"/>
          <a:stretch>
            <a:fillRect/>
          </a:stretch>
        </p:blipFill>
        <p:spPr>
          <a:xfrm>
            <a:off x="0" y="0"/>
            <a:ext cx="12242382" cy="6858000"/>
          </a:xfrm>
          <a:prstGeom prst="rect">
            <a:avLst/>
          </a:prstGeom>
        </p:spPr>
      </p:pic>
    </p:spTree>
    <p:custDataLst>
      <p:tags r:id="rId1"/>
    </p:custDataLst>
    <p:extLst>
      <p:ext uri="{BB962C8B-B14F-4D97-AF65-F5344CB8AC3E}">
        <p14:creationId xmlns:p14="http://schemas.microsoft.com/office/powerpoint/2010/main" val="123821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B04503-9790-36F7-5921-A343A257E709}"/>
              </a:ext>
            </a:extLst>
          </p:cNvPr>
          <p:cNvPicPr>
            <a:picLocks noChangeAspect="1"/>
          </p:cNvPicPr>
          <p:nvPr/>
        </p:nvPicPr>
        <p:blipFill>
          <a:blip r:embed="rId4"/>
          <a:stretch>
            <a:fillRect/>
          </a:stretch>
        </p:blipFill>
        <p:spPr>
          <a:xfrm>
            <a:off x="0" y="0"/>
            <a:ext cx="12217138" cy="6858000"/>
          </a:xfrm>
          <a:prstGeom prst="rect">
            <a:avLst/>
          </a:prstGeom>
        </p:spPr>
      </p:pic>
    </p:spTree>
    <p:custDataLst>
      <p:tags r:id="rId1"/>
    </p:custDataLst>
    <p:extLst>
      <p:ext uri="{BB962C8B-B14F-4D97-AF65-F5344CB8AC3E}">
        <p14:creationId xmlns:p14="http://schemas.microsoft.com/office/powerpoint/2010/main" val="290720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atellite image of earth&#10;&#10;Description automatically generated with low confidence">
            <a:extLst>
              <a:ext uri="{FF2B5EF4-FFF2-40B4-BE49-F238E27FC236}">
                <a16:creationId xmlns:a16="http://schemas.microsoft.com/office/drawing/2014/main" id="{A71E8AB5-6A96-7F1F-A4E6-6A23C7C83393}"/>
              </a:ext>
            </a:extLst>
          </p:cNvPr>
          <p:cNvPicPr>
            <a:picLocks noChangeAspect="1"/>
          </p:cNvPicPr>
          <p:nvPr/>
        </p:nvPicPr>
        <p:blipFill rotWithShape="1">
          <a:blip r:embed="rId4"/>
          <a:srcRect t="15586" r="9089" b="10457"/>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F8C3A3-6AC3-FE4F-646C-4B2633F96551}"/>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4800" b="1" i="1" dirty="0">
                <a:solidFill>
                  <a:srgbClr val="06CAD4"/>
                </a:solidFill>
                <a:effectLst/>
                <a:latin typeface="Arial" panose="020B0604020202020204" pitchFamily="34" charset="0"/>
                <a:ea typeface="+mj-ea"/>
                <a:cs typeface="Arial" panose="020B0604020202020204" pitchFamily="34" charset="0"/>
              </a:rPr>
              <a:t>GPS is a game changer…</a:t>
            </a:r>
            <a:endParaRPr lang="en-US" sz="4800" i="1" dirty="0">
              <a:solidFill>
                <a:srgbClr val="06CAD4"/>
              </a:solidFill>
              <a:latin typeface="Arial" panose="020B0604020202020204" pitchFamily="34" charset="0"/>
              <a:ea typeface="+mj-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74744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9BF3B0-C148-A20E-8B18-01BA4B27E972}"/>
              </a:ext>
            </a:extLst>
          </p:cNvPr>
          <p:cNvSpPr txBox="1"/>
          <p:nvPr/>
        </p:nvSpPr>
        <p:spPr>
          <a:xfrm>
            <a:off x="402658" y="304800"/>
            <a:ext cx="8761662" cy="995680"/>
          </a:xfrm>
          <a:prstGeom prst="rect">
            <a:avLst/>
          </a:prstGeom>
        </p:spPr>
        <p:txBody>
          <a:bodyPr vert="horz" lIns="91440" tIns="45720" rIns="91440" bIns="45720" rtlCol="0" anchor="b">
            <a:normAutofit fontScale="92500"/>
          </a:bodyPr>
          <a:lstStyle/>
          <a:p>
            <a:pPr>
              <a:lnSpc>
                <a:spcPct val="90000"/>
              </a:lnSpc>
              <a:spcBef>
                <a:spcPct val="0"/>
              </a:spcBef>
              <a:spcAft>
                <a:spcPts val="600"/>
              </a:spcAft>
              <a:buNone/>
            </a:pPr>
            <a:r>
              <a:rPr lang="en-US" sz="5400" b="1" i="1" dirty="0">
                <a:solidFill>
                  <a:srgbClr val="05B2BB"/>
                </a:solidFill>
                <a:effectLst/>
                <a:latin typeface="Arial" panose="020B0604020202020204" pitchFamily="34" charset="0"/>
                <a:ea typeface="+mj-ea"/>
                <a:cs typeface="Arial" panose="020B0604020202020204" pitchFamily="34" charset="0"/>
              </a:rPr>
              <a:t>Give yourself some room…</a:t>
            </a:r>
            <a:endParaRPr lang="en-US" sz="5400" i="1" dirty="0">
              <a:solidFill>
                <a:srgbClr val="05B2BB"/>
              </a:solidFill>
              <a:latin typeface="Arial" panose="020B0604020202020204" pitchFamily="34" charset="0"/>
              <a:ea typeface="+mj-ea"/>
              <a:cs typeface="Arial" panose="020B0604020202020204" pitchFamily="34" charset="0"/>
            </a:endParaRPr>
          </a:p>
        </p:txBody>
      </p:sp>
      <p:pic>
        <p:nvPicPr>
          <p:cNvPr id="16388" name="Picture 4">
            <a:extLst>
              <a:ext uri="{FF2B5EF4-FFF2-40B4-BE49-F238E27FC236}">
                <a16:creationId xmlns:a16="http://schemas.microsoft.com/office/drawing/2014/main" id="{68D524F6-485C-F00B-0186-592C48CFD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880" y="1595135"/>
            <a:ext cx="5742940" cy="49529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9C6B7FF-A5F1-9B71-CBDF-580BD8E67277}"/>
              </a:ext>
            </a:extLst>
          </p:cNvPr>
          <p:cNvSpPr txBox="1">
            <a:spLocks/>
          </p:cNvSpPr>
          <p:nvPr/>
        </p:nvSpPr>
        <p:spPr>
          <a:xfrm>
            <a:off x="398791" y="1950246"/>
            <a:ext cx="4385480" cy="3729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cs typeface="Arial" panose="020B0604020202020204" pitchFamily="34" charset="0"/>
              </a:rPr>
              <a:t>Fly at least one mile from any airspace you’re not authorized to enter.</a:t>
            </a:r>
          </a:p>
        </p:txBody>
      </p:sp>
    </p:spTree>
    <p:custDataLst>
      <p:tags r:id="rId1"/>
    </p:custDataLst>
    <p:extLst>
      <p:ext uri="{BB962C8B-B14F-4D97-AF65-F5344CB8AC3E}">
        <p14:creationId xmlns:p14="http://schemas.microsoft.com/office/powerpoint/2010/main" val="207001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ea typeface="ＭＳ Ｐゴシック" pitchFamily="34" charset="-128"/>
              </a:rPr>
              <a:t>Overview	</a:t>
            </a:r>
          </a:p>
        </p:txBody>
      </p:sp>
      <p:sp>
        <p:nvSpPr>
          <p:cNvPr id="6147" name="Content Placeholder 2"/>
          <p:cNvSpPr>
            <a:spLocks noGrp="1"/>
          </p:cNvSpPr>
          <p:nvPr>
            <p:ph idx="1"/>
          </p:nvPr>
        </p:nvSpPr>
        <p:spPr>
          <a:xfrm>
            <a:off x="715986" y="1262466"/>
            <a:ext cx="8737600" cy="4391025"/>
          </a:xfrm>
        </p:spPr>
        <p:txBody>
          <a:bodyPr/>
          <a:lstStyle/>
          <a:p>
            <a:r>
              <a:rPr lang="en-US" dirty="0">
                <a:ea typeface="ＭＳ Ｐゴシック" pitchFamily="34" charset="-128"/>
              </a:rPr>
              <a:t>General Aviation Joint Safety Committee (GAJSC) &amp; FAA Accident Study Findings	</a:t>
            </a:r>
          </a:p>
          <a:p>
            <a:r>
              <a:rPr lang="en-US" dirty="0">
                <a:ea typeface="ＭＳ Ｐゴシック" pitchFamily="34" charset="-128"/>
              </a:rPr>
              <a:t>Overreliance on Automation </a:t>
            </a:r>
          </a:p>
          <a:p>
            <a:pPr lvl="1"/>
            <a:r>
              <a:rPr lang="en-US" dirty="0">
                <a:ea typeface="ＭＳ Ｐゴシック" pitchFamily="34" charset="-128"/>
              </a:rPr>
              <a:t>An emerging causal factor in GA Accidents</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6421">
            <a:off x="8712550" y="1770669"/>
            <a:ext cx="2987776" cy="3882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3" name="Straight Connector 2">
            <a:extLst>
              <a:ext uri="{FF2B5EF4-FFF2-40B4-BE49-F238E27FC236}">
                <a16:creationId xmlns:a16="http://schemas.microsoft.com/office/drawing/2014/main" id="{C294EFEE-9CA7-E182-5F47-3613D4D1B025}"/>
              </a:ext>
            </a:extLst>
          </p:cNvPr>
          <p:cNvCxnSpPr/>
          <p:nvPr/>
        </p:nvCxnSpPr>
        <p:spPr bwMode="auto">
          <a:xfrm flipH="1">
            <a:off x="8366534" y="1493437"/>
            <a:ext cx="753060" cy="3845316"/>
          </a:xfrm>
          <a:prstGeom prst="line">
            <a:avLst/>
          </a:prstGeom>
          <a:noFill/>
          <a:ln w="228600" cap="flat" cmpd="sng" algn="ctr">
            <a:solidFill>
              <a:srgbClr val="05B2B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51241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A tv with a map on the screen&#10;&#10;Description automatically generated with low confidence">
            <a:extLst>
              <a:ext uri="{FF2B5EF4-FFF2-40B4-BE49-F238E27FC236}">
                <a16:creationId xmlns:a16="http://schemas.microsoft.com/office/drawing/2014/main" id="{F4844D25-E5D2-5FDD-B434-C3655485F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17" b="271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712463-F49B-DBE6-39EC-43C0B0F70B8B}"/>
              </a:ext>
            </a:extLst>
          </p:cNvPr>
          <p:cNvSpPr txBox="1"/>
          <p:nvPr/>
        </p:nvSpPr>
        <p:spPr>
          <a:xfrm>
            <a:off x="222069" y="130627"/>
            <a:ext cx="9062720" cy="749909"/>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buNone/>
            </a:pPr>
            <a:r>
              <a:rPr lang="en-US" sz="6000" b="1" i="1" dirty="0">
                <a:solidFill>
                  <a:srgbClr val="06CAD4"/>
                </a:solidFill>
                <a:effectLst/>
                <a:latin typeface="Arial" panose="020B0604020202020204" pitchFamily="34" charset="0"/>
                <a:ea typeface="+mj-ea"/>
                <a:cs typeface="Arial" panose="020B0604020202020204" pitchFamily="34" charset="0"/>
              </a:rPr>
              <a:t>Glass cockpit displays…</a:t>
            </a:r>
            <a:endParaRPr lang="en-US" sz="6000" i="1" dirty="0">
              <a:solidFill>
                <a:srgbClr val="06CAD4"/>
              </a:solidFill>
              <a:latin typeface="Arial" panose="020B0604020202020204" pitchFamily="34" charset="0"/>
              <a:ea typeface="+mj-ea"/>
              <a:cs typeface="Arial" panose="020B0604020202020204" pitchFamily="34" charset="0"/>
            </a:endParaRPr>
          </a:p>
        </p:txBody>
      </p:sp>
    </p:spTree>
    <p:custDataLst>
      <p:tags r:id="rId1"/>
    </p:custDataLst>
    <p:extLst>
      <p:ext uri="{BB962C8B-B14F-4D97-AF65-F5344CB8AC3E}">
        <p14:creationId xmlns:p14="http://schemas.microsoft.com/office/powerpoint/2010/main" val="93294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Graphical user interface&#10;&#10;Description automatically generated">
            <a:extLst>
              <a:ext uri="{FF2B5EF4-FFF2-40B4-BE49-F238E27FC236}">
                <a16:creationId xmlns:a16="http://schemas.microsoft.com/office/drawing/2014/main" id="{DFFD29D2-5D4A-FC37-D7AA-AAE0D00F7D13}"/>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r="8890" b="1"/>
          <a:stretch/>
        </p:blipFill>
        <p:spPr bwMode="auto">
          <a:xfrm>
            <a:off x="-319295" y="-440870"/>
            <a:ext cx="12511295" cy="7576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F5048D-90A4-571C-CEC4-D4A7726C2C3C}"/>
              </a:ext>
            </a:extLst>
          </p:cNvPr>
          <p:cNvSpPr txBox="1"/>
          <p:nvPr/>
        </p:nvSpPr>
        <p:spPr>
          <a:xfrm>
            <a:off x="680357" y="244928"/>
            <a:ext cx="10831286" cy="85513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buNone/>
            </a:pPr>
            <a:r>
              <a:rPr lang="en-US" sz="6000" b="1" i="1" dirty="0">
                <a:solidFill>
                  <a:srgbClr val="06CAD4"/>
                </a:solidFill>
                <a:effectLst/>
                <a:latin typeface="Arial" panose="020B0604020202020204" pitchFamily="34" charset="0"/>
                <a:ea typeface="+mj-ea"/>
                <a:cs typeface="Arial" panose="020B0604020202020204" pitchFamily="34" charset="0"/>
              </a:rPr>
              <a:t>The Automation Paradox…</a:t>
            </a:r>
            <a:endParaRPr lang="en-US" sz="6000" i="1" dirty="0">
              <a:solidFill>
                <a:srgbClr val="06CAD4"/>
              </a:solidFill>
              <a:latin typeface="Arial" panose="020B0604020202020204" pitchFamily="34" charset="0"/>
              <a:ea typeface="+mj-ea"/>
              <a:cs typeface="Arial" panose="020B0604020202020204" pitchFamily="34" charset="0"/>
            </a:endParaRPr>
          </a:p>
        </p:txBody>
      </p:sp>
    </p:spTree>
    <p:custDataLst>
      <p:tags r:id="rId1"/>
    </p:custDataLst>
    <p:extLst>
      <p:ext uri="{BB962C8B-B14F-4D97-AF65-F5344CB8AC3E}">
        <p14:creationId xmlns:p14="http://schemas.microsoft.com/office/powerpoint/2010/main" val="426109268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62342468-EBEE-2E93-5E39-866A90109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69" y="1796583"/>
            <a:ext cx="11988061" cy="3901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9BF3B0-C148-A20E-8B18-01BA4B27E972}"/>
              </a:ext>
            </a:extLst>
          </p:cNvPr>
          <p:cNvSpPr txBox="1"/>
          <p:nvPr/>
        </p:nvSpPr>
        <p:spPr>
          <a:xfrm>
            <a:off x="402658" y="304800"/>
            <a:ext cx="8761662" cy="995680"/>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5400" b="1" i="1" dirty="0">
                <a:solidFill>
                  <a:srgbClr val="05B2BB"/>
                </a:solidFill>
                <a:effectLst/>
                <a:latin typeface="Arial" panose="020B0604020202020204" pitchFamily="34" charset="0"/>
                <a:ea typeface="+mj-ea"/>
                <a:cs typeface="Arial" panose="020B0604020202020204" pitchFamily="34" charset="0"/>
              </a:rPr>
              <a:t>Speaking of clutter…</a:t>
            </a:r>
            <a:endParaRPr lang="en-US" sz="5400" i="1" dirty="0">
              <a:solidFill>
                <a:srgbClr val="05B2BB"/>
              </a:solidFill>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DB2286DE-33DB-D63F-CD29-F5017A3F087E}"/>
              </a:ext>
            </a:extLst>
          </p:cNvPr>
          <p:cNvSpPr txBox="1"/>
          <p:nvPr/>
        </p:nvSpPr>
        <p:spPr>
          <a:xfrm>
            <a:off x="15406394" y="1300480"/>
            <a:ext cx="6092456" cy="4893647"/>
          </a:xfrm>
          <a:prstGeom prst="rect">
            <a:avLst/>
          </a:prstGeom>
          <a:noFill/>
        </p:spPr>
        <p:txBody>
          <a:bodyPr wrap="square">
            <a:spAutoFit/>
          </a:bodyPr>
          <a:lstStyle/>
          <a:p>
            <a:r>
              <a:rPr lang="en-US" b="0" i="0" dirty="0">
                <a:solidFill>
                  <a:srgbClr val="000000"/>
                </a:solidFill>
                <a:effectLst/>
                <a:latin typeface="Arial" panose="020B0604020202020204" pitchFamily="34" charset="0"/>
                <a:cs typeface="Arial" panose="020B0604020202020204" pitchFamily="34" charset="0"/>
              </a:rPr>
              <a:t>Automation has indisputably </a:t>
            </a:r>
            <a:r>
              <a:rPr lang="en-US" b="1" i="0" dirty="0">
                <a:solidFill>
                  <a:srgbClr val="000000"/>
                </a:solidFill>
                <a:effectLst/>
                <a:latin typeface="Arial" panose="020B0604020202020204" pitchFamily="34" charset="0"/>
                <a:cs typeface="Arial" panose="020B0604020202020204" pitchFamily="34" charset="0"/>
              </a:rPr>
              <a:t>reduced pilots' physical workload</a:t>
            </a:r>
            <a:r>
              <a:rPr lang="en-US" b="0" i="0" dirty="0">
                <a:solidFill>
                  <a:srgbClr val="000000"/>
                </a:solidFill>
                <a:effectLst/>
                <a:latin typeface="Arial" panose="020B0604020202020204" pitchFamily="34" charset="0"/>
                <a:cs typeface="Arial" panose="020B0604020202020204" pitchFamily="34" charset="0"/>
              </a:rPr>
              <a:t>, but many aviators feel that their </a:t>
            </a:r>
            <a:r>
              <a:rPr lang="en-US" b="1" i="0" dirty="0">
                <a:solidFill>
                  <a:srgbClr val="000000"/>
                </a:solidFill>
                <a:effectLst/>
                <a:latin typeface="Arial" panose="020B0604020202020204" pitchFamily="34" charset="0"/>
                <a:cs typeface="Arial" panose="020B0604020202020204" pitchFamily="34" charset="0"/>
              </a:rPr>
              <a:t>cognitive workload has increased</a:t>
            </a:r>
            <a:r>
              <a:rPr lang="en-US" b="0" i="0" dirty="0">
                <a:solidFill>
                  <a:srgbClr val="000000"/>
                </a:solidFill>
                <a:effectLst/>
                <a:latin typeface="Arial" panose="020B0604020202020204" pitchFamily="34" charset="0"/>
                <a:cs typeface="Arial" panose="020B0604020202020204" pitchFamily="34" charset="0"/>
              </a:rPr>
              <a:t>.  Glass cockpit displays can easily become cluttered with symbols, text, warnings, and graphical instrument representations.  With so much information available in one place and so many </a:t>
            </a:r>
            <a:r>
              <a:rPr lang="en-US" b="0" i="0" dirty="0" err="1">
                <a:solidFill>
                  <a:srgbClr val="000000"/>
                </a:solidFill>
                <a:effectLst/>
                <a:latin typeface="Arial" panose="020B0604020202020204" pitchFamily="34" charset="0"/>
                <a:cs typeface="Arial" panose="020B0604020202020204" pitchFamily="34" charset="0"/>
              </a:rPr>
              <a:t>comfiguration</a:t>
            </a:r>
            <a:r>
              <a:rPr lang="en-US" b="0" i="0" dirty="0">
                <a:solidFill>
                  <a:srgbClr val="000000"/>
                </a:solidFill>
                <a:effectLst/>
                <a:latin typeface="Arial" panose="020B0604020202020204" pitchFamily="34" charset="0"/>
                <a:cs typeface="Arial" panose="020B0604020202020204" pitchFamily="34" charset="0"/>
              </a:rPr>
              <a:t> possibilities, it's easy for important information to hide in the clutter. </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66948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9BF3B0-C148-A20E-8B18-01BA4B27E972}"/>
              </a:ext>
            </a:extLst>
          </p:cNvPr>
          <p:cNvSpPr txBox="1"/>
          <p:nvPr/>
        </p:nvSpPr>
        <p:spPr>
          <a:xfrm>
            <a:off x="402658" y="304800"/>
            <a:ext cx="8761662" cy="995680"/>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5400" b="1" i="1" dirty="0">
                <a:solidFill>
                  <a:srgbClr val="05B2BB"/>
                </a:solidFill>
                <a:effectLst/>
                <a:latin typeface="Arial" panose="020B0604020202020204" pitchFamily="34" charset="0"/>
                <a:ea typeface="+mj-ea"/>
                <a:cs typeface="Arial" panose="020B0604020202020204" pitchFamily="34" charset="0"/>
              </a:rPr>
              <a:t>Failure modes…</a:t>
            </a:r>
            <a:endParaRPr lang="en-US" sz="5400" i="1" dirty="0">
              <a:solidFill>
                <a:srgbClr val="05B2BB"/>
              </a:solidFill>
              <a:latin typeface="Arial" panose="020B0604020202020204" pitchFamily="34" charset="0"/>
              <a:ea typeface="+mj-ea"/>
              <a:cs typeface="Arial" panose="020B0604020202020204" pitchFamily="34" charset="0"/>
            </a:endParaRPr>
          </a:p>
        </p:txBody>
      </p:sp>
      <p:pic>
        <p:nvPicPr>
          <p:cNvPr id="15362" name="Picture 2">
            <a:extLst>
              <a:ext uri="{FF2B5EF4-FFF2-40B4-BE49-F238E27FC236}">
                <a16:creationId xmlns:a16="http://schemas.microsoft.com/office/drawing/2014/main" id="{91129726-DD0B-1F61-F8D8-97D085D6B4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7" t="3752" r="3593" b="7102"/>
          <a:stretch/>
        </p:blipFill>
        <p:spPr bwMode="auto">
          <a:xfrm>
            <a:off x="4389120" y="1718135"/>
            <a:ext cx="6807200" cy="43778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5301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9BF3B0-C148-A20E-8B18-01BA4B27E972}"/>
              </a:ext>
            </a:extLst>
          </p:cNvPr>
          <p:cNvSpPr txBox="1"/>
          <p:nvPr/>
        </p:nvSpPr>
        <p:spPr>
          <a:xfrm>
            <a:off x="219990" y="454821"/>
            <a:ext cx="6359712" cy="1495425"/>
          </a:xfrm>
          <a:prstGeom prst="rect">
            <a:avLst/>
          </a:prstGeom>
        </p:spPr>
        <p:txBody>
          <a:bodyPr vert="horz" lIns="91440" tIns="45720" rIns="91440" bIns="45720" rtlCol="0" anchor="ctr">
            <a:normAutofit/>
          </a:bodyPr>
          <a:lstStyle/>
          <a:p>
            <a:pPr>
              <a:lnSpc>
                <a:spcPct val="90000"/>
              </a:lnSpc>
              <a:spcBef>
                <a:spcPct val="0"/>
              </a:spcBef>
              <a:spcAft>
                <a:spcPts val="600"/>
              </a:spcAft>
              <a:buNone/>
            </a:pPr>
            <a:r>
              <a:rPr lang="en-US" sz="4800" b="1" i="1" dirty="0">
                <a:solidFill>
                  <a:srgbClr val="05B2BB"/>
                </a:solidFill>
                <a:effectLst/>
                <a:latin typeface="Arial" panose="020B0604020202020204" pitchFamily="34" charset="0"/>
                <a:ea typeface="+mj-ea"/>
                <a:cs typeface="Arial" panose="020B0604020202020204" pitchFamily="34" charset="0"/>
              </a:rPr>
              <a:t>Startle vs Surprise…</a:t>
            </a:r>
            <a:endParaRPr lang="en-US" sz="4800" i="1" dirty="0">
              <a:solidFill>
                <a:srgbClr val="05B2BB"/>
              </a:solidFill>
              <a:latin typeface="Arial" panose="020B06040202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95CEAB28-1B59-3D4C-5BF1-FC83FFA794D7}"/>
              </a:ext>
            </a:extLst>
          </p:cNvPr>
          <p:cNvSpPr txBox="1">
            <a:spLocks/>
          </p:cNvSpPr>
          <p:nvPr/>
        </p:nvSpPr>
        <p:spPr>
          <a:xfrm>
            <a:off x="398791" y="1950246"/>
            <a:ext cx="6002110" cy="3729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cs typeface="Arial" panose="020B0604020202020204" pitchFamily="34" charset="0"/>
              </a:rPr>
              <a:t>Startled </a:t>
            </a:r>
          </a:p>
          <a:p>
            <a:pPr lvl="1" fontAlgn="auto">
              <a:spcAft>
                <a:spcPts val="0"/>
              </a:spcAft>
            </a:pPr>
            <a:r>
              <a:rPr lang="en-US" b="1" dirty="0">
                <a:latin typeface="Arial" panose="020B0604020202020204" pitchFamily="34" charset="0"/>
                <a:cs typeface="Arial" panose="020B0604020202020204" pitchFamily="34" charset="0"/>
              </a:rPr>
              <a:t>may invoke “fight or flight”</a:t>
            </a:r>
          </a:p>
          <a:p>
            <a:pPr lvl="1" fontAlgn="auto">
              <a:spcAft>
                <a:spcPts val="0"/>
              </a:spcAft>
            </a:pPr>
            <a:r>
              <a:rPr lang="en-US" b="1" dirty="0">
                <a:latin typeface="Arial" panose="020B0604020202020204" pitchFamily="34" charset="0"/>
                <a:cs typeface="Arial" panose="020B0604020202020204" pitchFamily="34" charset="0"/>
              </a:rPr>
              <a:t>Maneuvering to avoid a collision</a:t>
            </a:r>
          </a:p>
          <a:p>
            <a:pPr fontAlgn="auto">
              <a:spcAft>
                <a:spcPts val="0"/>
              </a:spcAft>
            </a:pPr>
            <a:r>
              <a:rPr lang="en-US" b="1" dirty="0">
                <a:latin typeface="Arial" panose="020B0604020202020204" pitchFamily="34" charset="0"/>
                <a:cs typeface="Arial" panose="020B0604020202020204" pitchFamily="34" charset="0"/>
              </a:rPr>
              <a:t>Surprised</a:t>
            </a:r>
          </a:p>
          <a:p>
            <a:pPr lvl="1" fontAlgn="auto">
              <a:spcAft>
                <a:spcPts val="0"/>
              </a:spcAft>
            </a:pPr>
            <a:r>
              <a:rPr lang="en-US" b="1" dirty="0">
                <a:latin typeface="Arial" panose="020B0604020202020204" pitchFamily="34" charset="0"/>
                <a:cs typeface="Arial" panose="020B0604020202020204" pitchFamily="34" charset="0"/>
              </a:rPr>
              <a:t>May invoke similar response but...</a:t>
            </a:r>
          </a:p>
          <a:p>
            <a:pPr lvl="1" fontAlgn="auto">
              <a:spcAft>
                <a:spcPts val="0"/>
              </a:spcAft>
            </a:pPr>
            <a:r>
              <a:rPr lang="en-US" b="1" dirty="0">
                <a:latin typeface="Arial" panose="020B0604020202020204" pitchFamily="34" charset="0"/>
                <a:cs typeface="Arial" panose="020B0604020202020204" pitchFamily="34" charset="0"/>
              </a:rPr>
              <a:t>Situation difficult to comprehend</a:t>
            </a:r>
          </a:p>
        </p:txBody>
      </p:sp>
      <p:pic>
        <p:nvPicPr>
          <p:cNvPr id="16390" name="Picture 6" descr="A person with the mouth open&#10;&#10;Description automatically generated with medium confidence">
            <a:extLst>
              <a:ext uri="{FF2B5EF4-FFF2-40B4-BE49-F238E27FC236}">
                <a16:creationId xmlns:a16="http://schemas.microsoft.com/office/drawing/2014/main" id="{1D7473F6-B50E-B24B-95D7-8221454B8B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 b="831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7464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10217DB3-5AF1-4E79-433C-494BFCE7D6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91" t="25348"/>
          <a:stretch/>
        </p:blipFill>
        <p:spPr bwMode="auto">
          <a:xfrm>
            <a:off x="19"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9BF3B0-C148-A20E-8B18-01BA4B27E972}"/>
              </a:ext>
            </a:extLst>
          </p:cNvPr>
          <p:cNvSpPr txBox="1"/>
          <p:nvPr/>
        </p:nvSpPr>
        <p:spPr>
          <a:xfrm>
            <a:off x="404552" y="3892028"/>
            <a:ext cx="10862161" cy="2387600"/>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7200" b="1" i="1" dirty="0">
                <a:solidFill>
                  <a:srgbClr val="05B2BB"/>
                </a:solidFill>
                <a:effectLst/>
                <a:latin typeface="Arial" panose="020B0604020202020204" pitchFamily="34" charset="0"/>
                <a:ea typeface="+mj-ea"/>
                <a:cs typeface="Arial" panose="020B0604020202020204" pitchFamily="34" charset="0"/>
              </a:rPr>
              <a:t>Automation Surprise…</a:t>
            </a:r>
            <a:endParaRPr lang="en-US" sz="7200" i="1" dirty="0">
              <a:solidFill>
                <a:srgbClr val="05B2BB"/>
              </a:solidFill>
              <a:latin typeface="Arial" panose="020B0604020202020204" pitchFamily="34" charset="0"/>
              <a:ea typeface="+mj-ea"/>
              <a:cs typeface="Arial" panose="020B0604020202020204" pitchFamily="34" charset="0"/>
            </a:endParaRPr>
          </a:p>
        </p:txBody>
      </p:sp>
    </p:spTree>
    <p:custDataLst>
      <p:tags r:id="rId1"/>
    </p:custDataLst>
    <p:extLst>
      <p:ext uri="{BB962C8B-B14F-4D97-AF65-F5344CB8AC3E}">
        <p14:creationId xmlns:p14="http://schemas.microsoft.com/office/powerpoint/2010/main" val="737284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9BF3B0-C148-A20E-8B18-01BA4B27E972}"/>
              </a:ext>
            </a:extLst>
          </p:cNvPr>
          <p:cNvSpPr txBox="1"/>
          <p:nvPr/>
        </p:nvSpPr>
        <p:spPr>
          <a:xfrm>
            <a:off x="640080" y="315077"/>
            <a:ext cx="4368602" cy="1956841"/>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buNone/>
            </a:pPr>
            <a:r>
              <a:rPr lang="en-US" sz="5400" b="1" i="1" dirty="0">
                <a:solidFill>
                  <a:srgbClr val="05B2BB"/>
                </a:solidFill>
                <a:effectLst/>
                <a:latin typeface="Arial" panose="020B0604020202020204" pitchFamily="34" charset="0"/>
                <a:ea typeface="+mj-ea"/>
                <a:cs typeface="Arial" panose="020B0604020202020204" pitchFamily="34" charset="0"/>
              </a:rPr>
              <a:t>Automation is here to stay…</a:t>
            </a:r>
            <a:endParaRPr lang="en-US" sz="5400" i="1" dirty="0">
              <a:solidFill>
                <a:srgbClr val="05B2BB"/>
              </a:solidFill>
              <a:latin typeface="Arial" panose="020B06040202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88BAE35F-B704-691B-7959-9DF10004225F}"/>
              </a:ext>
            </a:extLst>
          </p:cNvPr>
          <p:cNvSpPr txBox="1">
            <a:spLocks/>
          </p:cNvSpPr>
          <p:nvPr/>
        </p:nvSpPr>
        <p:spPr>
          <a:xfrm>
            <a:off x="640080" y="2872899"/>
            <a:ext cx="4243589" cy="3320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000" b="1" dirty="0">
                <a:latin typeface="Arial" panose="020B0604020202020204" pitchFamily="34" charset="0"/>
                <a:cs typeface="Arial" panose="020B0604020202020204" pitchFamily="34" charset="0"/>
              </a:rPr>
              <a:t>Commit </a:t>
            </a:r>
            <a:r>
              <a:rPr lang="en-US" sz="2000" dirty="0">
                <a:latin typeface="Arial" panose="020B0604020202020204" pitchFamily="34" charset="0"/>
                <a:cs typeface="Arial" panose="020B0604020202020204" pitchFamily="34" charset="0"/>
              </a:rPr>
              <a:t>to a thorough understanding of the technology. </a:t>
            </a:r>
          </a:p>
          <a:p>
            <a:pPr fontAlgn="auto">
              <a:spcAft>
                <a:spcPts val="0"/>
              </a:spcAft>
            </a:pPr>
            <a:r>
              <a:rPr lang="en-US" sz="2000" b="1" dirty="0">
                <a:latin typeface="Arial" panose="020B0604020202020204" pitchFamily="34" charset="0"/>
                <a:cs typeface="Arial" panose="020B0604020202020204" pitchFamily="34" charset="0"/>
              </a:rPr>
              <a:t>Train </a:t>
            </a:r>
            <a:r>
              <a:rPr lang="en-US" sz="2000" dirty="0">
                <a:latin typeface="Arial" panose="020B0604020202020204" pitchFamily="34" charset="0"/>
                <a:cs typeface="Arial" panose="020B0604020202020204" pitchFamily="34" charset="0"/>
              </a:rPr>
              <a:t>to proficiency in aircraft and systems management including:</a:t>
            </a:r>
          </a:p>
          <a:p>
            <a:pPr lvl="1" fontAlgn="auto">
              <a:spcAft>
                <a:spcPts val="0"/>
              </a:spcAft>
            </a:pPr>
            <a:r>
              <a:rPr lang="en-US" sz="2000" dirty="0">
                <a:latin typeface="Arial" panose="020B0604020202020204" pitchFamily="34" charset="0"/>
                <a:cs typeface="Arial" panose="020B0604020202020204" pitchFamily="34" charset="0"/>
              </a:rPr>
              <a:t>Emergency operations</a:t>
            </a:r>
          </a:p>
          <a:p>
            <a:pPr lvl="1" fontAlgn="auto">
              <a:spcAft>
                <a:spcPts val="0"/>
              </a:spcAft>
            </a:pPr>
            <a:r>
              <a:rPr lang="en-US" sz="2000" dirty="0">
                <a:latin typeface="Arial" panose="020B0604020202020204" pitchFamily="34" charset="0"/>
                <a:cs typeface="Arial" panose="020B0604020202020204" pitchFamily="34" charset="0"/>
              </a:rPr>
              <a:t>Automation modes</a:t>
            </a:r>
          </a:p>
          <a:p>
            <a:pPr lvl="1" fontAlgn="auto">
              <a:spcAft>
                <a:spcPts val="0"/>
              </a:spcAft>
            </a:pPr>
            <a:r>
              <a:rPr lang="en-US" sz="2000" dirty="0">
                <a:latin typeface="Arial" panose="020B0604020202020204" pitchFamily="34" charset="0"/>
                <a:cs typeface="Arial" panose="020B0604020202020204" pitchFamily="34" charset="0"/>
              </a:rPr>
              <a:t>Reversionary procedures</a:t>
            </a:r>
          </a:p>
          <a:p>
            <a:pPr fontAlgn="auto">
              <a:spcAft>
                <a:spcPts val="0"/>
              </a:spcAft>
            </a:pPr>
            <a:r>
              <a:rPr lang="en-US" sz="2000" b="1" dirty="0">
                <a:latin typeface="Arial" panose="020B0604020202020204" pitchFamily="34" charset="0"/>
                <a:cs typeface="Arial" panose="020B0604020202020204" pitchFamily="34" charset="0"/>
              </a:rPr>
              <a:t>Maintain </a:t>
            </a:r>
            <a:r>
              <a:rPr lang="en-US" sz="2000" dirty="0">
                <a:latin typeface="Arial" panose="020B0604020202020204" pitchFamily="34" charset="0"/>
                <a:cs typeface="Arial" panose="020B0604020202020204" pitchFamily="34" charset="0"/>
              </a:rPr>
              <a:t>Proficiency an all automated and manual flight operations.</a:t>
            </a:r>
          </a:p>
        </p:txBody>
      </p:sp>
      <p:pic>
        <p:nvPicPr>
          <p:cNvPr id="17410" name="Picture 2">
            <a:extLst>
              <a:ext uri="{FF2B5EF4-FFF2-40B4-BE49-F238E27FC236}">
                <a16:creationId xmlns:a16="http://schemas.microsoft.com/office/drawing/2014/main" id="{D26B4972-EA14-CBDF-4A3E-ECB1D22D21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77" r="-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0764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B8CB-B245-979E-1E35-0614C124DF75}"/>
              </a:ext>
            </a:extLst>
          </p:cNvPr>
          <p:cNvPicPr>
            <a:picLocks noChangeAspect="1"/>
          </p:cNvPicPr>
          <p:nvPr/>
        </p:nvPicPr>
        <p:blipFill>
          <a:blip r:embed="rId4"/>
          <a:stretch>
            <a:fillRect/>
          </a:stretch>
        </p:blipFill>
        <p:spPr>
          <a:xfrm>
            <a:off x="225653" y="130629"/>
            <a:ext cx="11973183" cy="6727371"/>
          </a:xfrm>
          <a:prstGeom prst="rect">
            <a:avLst/>
          </a:prstGeom>
        </p:spPr>
      </p:pic>
    </p:spTree>
    <p:custDataLst>
      <p:tags r:id="rId1"/>
    </p:custDataLst>
    <p:extLst>
      <p:ext uri="{BB962C8B-B14F-4D97-AF65-F5344CB8AC3E}">
        <p14:creationId xmlns:p14="http://schemas.microsoft.com/office/powerpoint/2010/main" val="2063337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B9C68-358C-2402-3177-BD72A2539ED2}"/>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5400" b="1" i="1" dirty="0">
                <a:solidFill>
                  <a:srgbClr val="05B2BB"/>
                </a:solidFill>
                <a:effectLst/>
                <a:latin typeface="Arial" panose="020B0604020202020204" pitchFamily="34" charset="0"/>
                <a:ea typeface="+mj-ea"/>
                <a:cs typeface="Arial" panose="020B0604020202020204" pitchFamily="34" charset="0"/>
              </a:rPr>
              <a:t>Thank you!</a:t>
            </a:r>
            <a:endParaRPr lang="en-US" sz="5400" i="1" dirty="0">
              <a:solidFill>
                <a:srgbClr val="05B2BB"/>
              </a:solidFill>
              <a:latin typeface="Arial" panose="020B0604020202020204" pitchFamily="34" charset="0"/>
              <a:ea typeface="+mj-ea"/>
              <a:cs typeface="Arial" panose="020B0604020202020204" pitchFamily="34" charset="0"/>
            </a:endParaRPr>
          </a:p>
        </p:txBody>
      </p:sp>
      <p:sp>
        <p:nvSpPr>
          <p:cNvPr id="4" name="Content Placeholder 2">
            <a:extLst>
              <a:ext uri="{FF2B5EF4-FFF2-40B4-BE49-F238E27FC236}">
                <a16:creationId xmlns:a16="http://schemas.microsoft.com/office/drawing/2014/main" id="{A3113993-F4FA-7062-A1FA-519624BBC406}"/>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900" b="1" i="0" dirty="0">
                <a:effectLst/>
                <a:latin typeface="Arial" panose="020B0604020202020204" pitchFamily="34" charset="0"/>
                <a:cs typeface="Arial" panose="020B0604020202020204" pitchFamily="34" charset="0"/>
              </a:rPr>
              <a:t>Aviate</a:t>
            </a:r>
            <a:r>
              <a:rPr lang="en-US" sz="1900" b="0" i="0" dirty="0">
                <a:effectLst/>
                <a:latin typeface="Arial" panose="020B0604020202020204" pitchFamily="34" charset="0"/>
                <a:cs typeface="Arial" panose="020B0604020202020204" pitchFamily="34" charset="0"/>
              </a:rPr>
              <a:t> - </a:t>
            </a:r>
            <a:r>
              <a:rPr lang="en-US" sz="1900" i="0" dirty="0">
                <a:effectLst/>
                <a:latin typeface="Arial" panose="020B0604020202020204" pitchFamily="34" charset="0"/>
                <a:cs typeface="Arial" panose="020B0604020202020204" pitchFamily="34" charset="0"/>
              </a:rPr>
              <a:t>Reduce levels of automation to a point where you are comfortable in managing your flight path.</a:t>
            </a:r>
          </a:p>
          <a:p>
            <a:pPr fontAlgn="base"/>
            <a:r>
              <a:rPr lang="en-US" sz="1900" b="1" i="0" dirty="0">
                <a:effectLst/>
                <a:latin typeface="Arial" panose="020B0604020202020204" pitchFamily="34" charset="0"/>
                <a:cs typeface="Arial" panose="020B0604020202020204" pitchFamily="34" charset="0"/>
              </a:rPr>
              <a:t>Navigate - </a:t>
            </a:r>
            <a:r>
              <a:rPr lang="en-US" sz="1900" i="0" dirty="0">
                <a:effectLst/>
                <a:latin typeface="Arial" panose="020B0604020202020204" pitchFamily="34" charset="0"/>
                <a:cs typeface="Arial" panose="020B0604020202020204" pitchFamily="34" charset="0"/>
              </a:rPr>
              <a:t>Manage your flight path to ensure you are clear of terrain, obstacles, and air traffic.  </a:t>
            </a:r>
          </a:p>
          <a:p>
            <a:pPr fontAlgn="base"/>
            <a:r>
              <a:rPr lang="en-US" sz="1900" b="1" i="0" dirty="0">
                <a:effectLst/>
                <a:latin typeface="Arial" panose="020B0604020202020204" pitchFamily="34" charset="0"/>
                <a:cs typeface="Arial" panose="020B0604020202020204" pitchFamily="34" charset="0"/>
              </a:rPr>
              <a:t>Communicate</a:t>
            </a:r>
            <a:r>
              <a:rPr lang="en-US" sz="1900" b="0" i="0" dirty="0">
                <a:effectLst/>
                <a:latin typeface="Arial" panose="020B0604020202020204" pitchFamily="34" charset="0"/>
                <a:cs typeface="Arial" panose="020B0604020202020204" pitchFamily="34" charset="0"/>
              </a:rPr>
              <a:t> - </a:t>
            </a:r>
            <a:r>
              <a:rPr lang="en-US" sz="1900" i="0" dirty="0">
                <a:effectLst/>
                <a:latin typeface="Arial" panose="020B0604020202020204" pitchFamily="34" charset="0"/>
                <a:cs typeface="Arial" panose="020B0604020202020204" pitchFamily="34" charset="0"/>
              </a:rPr>
              <a:t>With your aircraft under control in safe airspace; communicate and act on your intentions.</a:t>
            </a:r>
          </a:p>
        </p:txBody>
      </p:sp>
      <p:pic>
        <p:nvPicPr>
          <p:cNvPr id="20482" name="Picture 2">
            <a:extLst>
              <a:ext uri="{FF2B5EF4-FFF2-40B4-BE49-F238E27FC236}">
                <a16:creationId xmlns:a16="http://schemas.microsoft.com/office/drawing/2014/main" id="{BB34791F-088E-D52F-E20A-B3C990A5C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0" b="921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99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EB91E7EE-1EB0-A931-C930-F61E135BB3C4}"/>
              </a:ext>
            </a:extLst>
          </p:cNvPr>
          <p:cNvSpPr txBox="1"/>
          <p:nvPr/>
        </p:nvSpPr>
        <p:spPr bwMode="auto">
          <a:xfrm>
            <a:off x="199299" y="4845577"/>
            <a:ext cx="80484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Safety Management System (SMS) | Federal Aviation Administration (faa.gov)</a:t>
            </a:r>
            <a:endParaRPr lang="en-US" sz="1200" b="1" dirty="0">
              <a:solidFill>
                <a:srgbClr val="C0C0C0"/>
              </a:solidFill>
            </a:endParaRPr>
          </a:p>
        </p:txBody>
      </p:sp>
      <p:pic>
        <p:nvPicPr>
          <p:cNvPr id="12" name="Picture 11">
            <a:extLst>
              <a:ext uri="{FF2B5EF4-FFF2-40B4-BE49-F238E27FC236}">
                <a16:creationId xmlns:a16="http://schemas.microsoft.com/office/drawing/2014/main" id="{A9A7C9B5-3C8F-D995-75F5-5FD52A3DF409}"/>
              </a:ext>
            </a:extLst>
          </p:cNvPr>
          <p:cNvPicPr>
            <a:picLocks noChangeAspect="1"/>
          </p:cNvPicPr>
          <p:nvPr/>
        </p:nvPicPr>
        <p:blipFill>
          <a:blip r:embed="rId6"/>
          <a:stretch>
            <a:fillRect/>
          </a:stretch>
        </p:blipFill>
        <p:spPr>
          <a:xfrm>
            <a:off x="9162110" y="3061998"/>
            <a:ext cx="2497016" cy="2497016"/>
          </a:xfrm>
          <a:prstGeom prst="rect">
            <a:avLst/>
          </a:prstGeom>
        </p:spPr>
      </p:pic>
    </p:spTree>
    <p:custDataLst>
      <p:tags r:id="rId1"/>
    </p:custDataLst>
    <p:extLst>
      <p:ext uri="{BB962C8B-B14F-4D97-AF65-F5344CB8AC3E}">
        <p14:creationId xmlns:p14="http://schemas.microsoft.com/office/powerpoint/2010/main" val="7860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he inside of a car&#10;&#10;Description automatically generated with medium confidence">
            <a:extLst>
              <a:ext uri="{FF2B5EF4-FFF2-40B4-BE49-F238E27FC236}">
                <a16:creationId xmlns:a16="http://schemas.microsoft.com/office/drawing/2014/main" id="{7C4DEAD9-8D44-BC0C-15C1-BC929EEAF226}"/>
              </a:ext>
            </a:extLst>
          </p:cNvPr>
          <p:cNvPicPr>
            <a:picLocks noChangeAspect="1"/>
          </p:cNvPicPr>
          <p:nvPr/>
        </p:nvPicPr>
        <p:blipFill rotWithShape="1">
          <a:blip r:embed="rId4"/>
          <a:srcRect r="9055" b="-1"/>
          <a:stretch/>
        </p:blipFill>
        <p:spPr>
          <a:xfrm>
            <a:off x="1"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6FEE2D5-6E1C-A659-B710-DC7CA0CD08E7}"/>
              </a:ext>
            </a:extLst>
          </p:cNvPr>
          <p:cNvSpPr txBox="1"/>
          <p:nvPr/>
        </p:nvSpPr>
        <p:spPr>
          <a:xfrm>
            <a:off x="8005139" y="1389173"/>
            <a:ext cx="3822189" cy="3742762"/>
          </a:xfrm>
          <a:prstGeom prst="rect">
            <a:avLst/>
          </a:prstGeom>
        </p:spPr>
        <p:txBody>
          <a:bodyPr vert="horz" lIns="91440" tIns="45720" rIns="91440" bIns="45720" rtlCol="0">
            <a:noAutofit/>
          </a:bodyPr>
          <a:lstStyle/>
          <a:p>
            <a:pPr>
              <a:lnSpc>
                <a:spcPct val="90000"/>
              </a:lnSpc>
              <a:buNone/>
            </a:pPr>
            <a:r>
              <a:rPr lang="en-US" sz="3200" b="1" i="1" dirty="0">
                <a:solidFill>
                  <a:srgbClr val="06CAD4"/>
                </a:solidFill>
                <a:effectLst/>
                <a:latin typeface="Arial" panose="020B0604020202020204" pitchFamily="34" charset="0"/>
                <a:cs typeface="Arial" panose="020B0604020202020204" pitchFamily="34" charset="0"/>
              </a:rPr>
              <a:t>Technology and automation have advanced aviation safety.  </a:t>
            </a:r>
          </a:p>
          <a:p>
            <a:pPr>
              <a:lnSpc>
                <a:spcPct val="90000"/>
              </a:lnSpc>
              <a:buNone/>
            </a:pPr>
            <a:r>
              <a:rPr lang="en-US" sz="3200" b="1" i="1" dirty="0">
                <a:solidFill>
                  <a:srgbClr val="06CAD4"/>
                </a:solidFill>
                <a:effectLst/>
                <a:latin typeface="Arial" panose="020B0604020202020204" pitchFamily="34" charset="0"/>
                <a:cs typeface="Arial" panose="020B0604020202020204" pitchFamily="34" charset="0"/>
              </a:rPr>
              <a:t>But they have also changed the way pilots interact with their aircraft and that has created some challenges.  </a:t>
            </a:r>
            <a:endParaRPr lang="en-US" sz="3200" b="1" dirty="0">
              <a:solidFill>
                <a:srgbClr val="06CAD4"/>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85118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1C681-C9A3-451A-D635-16F90B7D6033}"/>
              </a:ext>
            </a:extLst>
          </p:cNvPr>
          <p:cNvPicPr>
            <a:picLocks noChangeAspect="1"/>
          </p:cNvPicPr>
          <p:nvPr/>
        </p:nvPicPr>
        <p:blipFill>
          <a:blip r:embed="rId4"/>
          <a:stretch>
            <a:fillRect/>
          </a:stretch>
        </p:blipFill>
        <p:spPr>
          <a:xfrm>
            <a:off x="407267" y="998518"/>
            <a:ext cx="7274642" cy="3255817"/>
          </a:xfrm>
          <a:prstGeom prst="rect">
            <a:avLst/>
          </a:prstGeom>
        </p:spPr>
      </p:pic>
      <p:pic>
        <p:nvPicPr>
          <p:cNvPr id="3" name="Content Placeholder 3">
            <a:extLst>
              <a:ext uri="{FF2B5EF4-FFF2-40B4-BE49-F238E27FC236}">
                <a16:creationId xmlns:a16="http://schemas.microsoft.com/office/drawing/2014/main" id="{89AA3FE1-5B0F-5BE4-D612-7785F3613999}"/>
              </a:ext>
            </a:extLst>
          </p:cNvPr>
          <p:cNvPicPr>
            <a:picLocks noChangeAspect="1"/>
          </p:cNvPicPr>
          <p:nvPr/>
        </p:nvPicPr>
        <p:blipFill>
          <a:blip r:embed="rId5"/>
          <a:stretch>
            <a:fillRect/>
          </a:stretch>
        </p:blipFill>
        <p:spPr>
          <a:xfrm rot="759130">
            <a:off x="8033658" y="1040038"/>
            <a:ext cx="3394823" cy="439102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04FF861-D255-C1A6-1729-072BAB49352D}"/>
              </a:ext>
            </a:extLst>
          </p:cNvPr>
          <p:cNvPicPr>
            <a:picLocks noChangeAspect="1"/>
          </p:cNvPicPr>
          <p:nvPr/>
        </p:nvPicPr>
        <p:blipFill>
          <a:blip r:embed="rId6"/>
          <a:stretch>
            <a:fillRect/>
          </a:stretch>
        </p:blipFill>
        <p:spPr>
          <a:xfrm>
            <a:off x="4947893" y="3203539"/>
            <a:ext cx="2109753" cy="208433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0FC4AC2-5970-9B41-E4A9-B6D589F30DC9}"/>
              </a:ext>
            </a:extLst>
          </p:cNvPr>
          <p:cNvSpPr txBox="1"/>
          <p:nvPr/>
        </p:nvSpPr>
        <p:spPr bwMode="auto">
          <a:xfrm>
            <a:off x="552450" y="4771104"/>
            <a:ext cx="61341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7"/>
              </a:rPr>
              <a:t>https://tinyurl.com/yv8jyhmv</a:t>
            </a:r>
            <a:r>
              <a:rPr lang="en-US" dirty="0"/>
              <a:t> </a:t>
            </a:r>
          </a:p>
        </p:txBody>
      </p:sp>
    </p:spTree>
    <p:custDataLst>
      <p:tags r:id="rId1"/>
    </p:custDataLst>
    <p:extLst>
      <p:ext uri="{BB962C8B-B14F-4D97-AF65-F5344CB8AC3E}">
        <p14:creationId xmlns:p14="http://schemas.microsoft.com/office/powerpoint/2010/main" val="338324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CEFA-160F-3B58-E0EE-60C3302B8BB9}"/>
              </a:ext>
            </a:extLst>
          </p:cNvPr>
          <p:cNvSpPr>
            <a:spLocks noGrp="1"/>
          </p:cNvSpPr>
          <p:nvPr>
            <p:ph type="title"/>
          </p:nvPr>
        </p:nvSpPr>
        <p:spPr/>
        <p:txBody>
          <a:bodyPr/>
          <a:lstStyle/>
          <a:p>
            <a:r>
              <a:rPr lang="en-US" dirty="0"/>
              <a:t>Questions?</a:t>
            </a:r>
          </a:p>
        </p:txBody>
      </p:sp>
      <p:pic>
        <p:nvPicPr>
          <p:cNvPr id="3" name="Picture 2" descr="Rodin_Thinker">
            <a:extLst>
              <a:ext uri="{FF2B5EF4-FFF2-40B4-BE49-F238E27FC236}">
                <a16:creationId xmlns:a16="http://schemas.microsoft.com/office/drawing/2014/main" id="{612F3F25-F1A5-AB40-5AEB-4A3ECE1EC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431" y="1376242"/>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ADBE358-EDAB-58A3-585E-93D15DC1EF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62DE01FD-FEE5-696C-4709-2EDDA18CF732}"/>
              </a:ext>
            </a:extLst>
          </p:cNvPr>
          <p:cNvSpPr txBox="1"/>
          <p:nvPr/>
        </p:nvSpPr>
        <p:spPr bwMode="auto">
          <a:xfrm>
            <a:off x="800100" y="1910442"/>
            <a:ext cx="51435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3600" b="1" dirty="0">
                <a:solidFill>
                  <a:srgbClr val="002060"/>
                </a:solidFill>
              </a:rPr>
              <a:t>Your name</a:t>
            </a:r>
          </a:p>
          <a:p>
            <a:pPr>
              <a:buFontTx/>
              <a:buNone/>
            </a:pPr>
            <a:r>
              <a:rPr lang="en-US" sz="2000" b="1" dirty="0">
                <a:solidFill>
                  <a:srgbClr val="002060"/>
                </a:solidFill>
              </a:rPr>
              <a:t>FAASTeam Program Manager</a:t>
            </a:r>
          </a:p>
          <a:p>
            <a:pPr>
              <a:buFontTx/>
              <a:buNone/>
            </a:pPr>
            <a:r>
              <a:rPr lang="en-US" sz="2000" b="1" dirty="0">
                <a:solidFill>
                  <a:srgbClr val="002060"/>
                </a:solidFill>
                <a:hlinkClick r:id="rId6"/>
              </a:rPr>
              <a:t>Your email@faa.gov</a:t>
            </a:r>
            <a:endParaRPr lang="en-US" sz="2000" b="1" dirty="0">
              <a:solidFill>
                <a:srgbClr val="002060"/>
              </a:solidFill>
            </a:endParaRPr>
          </a:p>
          <a:p>
            <a:pPr>
              <a:buFontTx/>
              <a:buNone/>
            </a:pPr>
            <a:endParaRPr lang="en-US" sz="2000" b="1" dirty="0">
              <a:solidFill>
                <a:srgbClr val="002060"/>
              </a:solidFill>
            </a:endParaRPr>
          </a:p>
        </p:txBody>
      </p:sp>
    </p:spTree>
    <p:custDataLst>
      <p:tags r:id="rId1"/>
    </p:custDataLst>
    <p:extLst>
      <p:ext uri="{BB962C8B-B14F-4D97-AF65-F5344CB8AC3E}">
        <p14:creationId xmlns:p14="http://schemas.microsoft.com/office/powerpoint/2010/main" val="69901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C61575-EC18-D925-B6DC-A9160CDCB63B}"/>
              </a:ext>
            </a:extLst>
          </p:cNvPr>
          <p:cNvSpPr txBox="1">
            <a:spLocks/>
          </p:cNvSpPr>
          <p:nvPr/>
        </p:nvSpPr>
        <p:spPr>
          <a:xfrm>
            <a:off x="571500" y="344488"/>
            <a:ext cx="11296651" cy="6096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a:t>Thank you for attending	</a:t>
            </a:r>
            <a:endParaRPr lang="en-US" kern="0" dirty="0"/>
          </a:p>
        </p:txBody>
      </p:sp>
      <p:pic>
        <p:nvPicPr>
          <p:cNvPr id="5" name="Picture 2">
            <a:extLst>
              <a:ext uri="{FF2B5EF4-FFF2-40B4-BE49-F238E27FC236}">
                <a16:creationId xmlns:a16="http://schemas.microsoft.com/office/drawing/2014/main" id="{8A4342DC-885A-EF40-4A74-9D71360BA8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69B4521F-16E0-B833-F0C7-B91291F8AD67}"/>
              </a:ext>
            </a:extLst>
          </p:cNvPr>
          <p:cNvPicPr>
            <a:picLocks noChangeAspect="1"/>
          </p:cNvPicPr>
          <p:nvPr/>
        </p:nvPicPr>
        <p:blipFill rotWithShape="1">
          <a:blip r:embed="rId5">
            <a:extLst>
              <a:ext uri="{28A0092B-C50C-407E-A947-70E740481C1C}">
                <a14:useLocalDpi xmlns:a14="http://schemas.microsoft.com/office/drawing/2010/main" val="0"/>
              </a:ext>
            </a:extLst>
          </a:blip>
          <a:srcRect l="5514" t="7377" r="10526" b="16539"/>
          <a:stretch/>
        </p:blipFill>
        <p:spPr>
          <a:xfrm>
            <a:off x="9020362" y="506404"/>
            <a:ext cx="2955738" cy="2106514"/>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2109B2EA-EC13-64F6-F0A5-C08E496D9F49}"/>
              </a:ext>
            </a:extLst>
          </p:cNvPr>
          <p:cNvGrpSpPr/>
          <p:nvPr/>
        </p:nvGrpSpPr>
        <p:grpSpPr>
          <a:xfrm>
            <a:off x="8621712" y="3500918"/>
            <a:ext cx="3246439" cy="2042631"/>
            <a:chOff x="6837353" y="3045401"/>
            <a:chExt cx="5177733" cy="3059960"/>
          </a:xfrm>
        </p:grpSpPr>
        <p:pic>
          <p:nvPicPr>
            <p:cNvPr id="8" name="DA40435A-344D-4FC2-9E65-482510AA9235" descr="2D5DBBC8-94E1-4F4B-B5EF-F45345C9D166@fios-router">
              <a:extLst>
                <a:ext uri="{FF2B5EF4-FFF2-40B4-BE49-F238E27FC236}">
                  <a16:creationId xmlns:a16="http://schemas.microsoft.com/office/drawing/2014/main" id="{FB172873-2039-0E20-CA82-BD453B48CA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06" t="34581" r="2686" b="4847"/>
            <a:stretch/>
          </p:blipFill>
          <p:spPr bwMode="auto">
            <a:xfrm>
              <a:off x="6837353" y="3045401"/>
              <a:ext cx="5177733" cy="3059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19AD8B1-F659-25F9-8E47-2B50A5F0EC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pic>
        <p:nvPicPr>
          <p:cNvPr id="10" name="Picture 9">
            <a:extLst>
              <a:ext uri="{FF2B5EF4-FFF2-40B4-BE49-F238E27FC236}">
                <a16:creationId xmlns:a16="http://schemas.microsoft.com/office/drawing/2014/main" id="{3820CFDB-5A3E-61C6-B515-08F205CD93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7815" y="1966244"/>
            <a:ext cx="2924745" cy="1949830"/>
          </a:xfrm>
          <a:prstGeom prst="rect">
            <a:avLst/>
          </a:prstGeom>
          <a:ln>
            <a:noFill/>
          </a:ln>
          <a:effectLst>
            <a:outerShdw blurRad="292100" dist="139700" dir="2700000" algn="tl" rotWithShape="0">
              <a:srgbClr val="333333">
                <a:alpha val="65000"/>
              </a:srgbClr>
            </a:outerShdw>
          </a:effectLst>
        </p:spPr>
      </p:pic>
      <p:sp>
        <p:nvSpPr>
          <p:cNvPr id="11" name="Content Placeholder 2">
            <a:extLst>
              <a:ext uri="{FF2B5EF4-FFF2-40B4-BE49-F238E27FC236}">
                <a16:creationId xmlns:a16="http://schemas.microsoft.com/office/drawing/2014/main" id="{2F2E09EE-BAC6-66DA-C31A-2273D24F6433}"/>
              </a:ext>
            </a:extLst>
          </p:cNvPr>
          <p:cNvSpPr txBox="1">
            <a:spLocks/>
          </p:cNvSpPr>
          <p:nvPr/>
        </p:nvSpPr>
        <p:spPr>
          <a:xfrm>
            <a:off x="571500" y="1150653"/>
            <a:ext cx="8050213" cy="4391025"/>
          </a:xfrm>
          <a:prstGeom prst="rect">
            <a:avLst/>
          </a:prstGeom>
        </p:spPr>
        <p:txBody>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n-US" kern="0" dirty="0"/>
              <a:t>You are vital members of our GA safety community</a:t>
            </a:r>
          </a:p>
        </p:txBody>
      </p:sp>
    </p:spTree>
    <p:custDataLst>
      <p:tags r:id="rId1"/>
    </p:custDataLst>
    <p:extLst>
      <p:ext uri="{BB962C8B-B14F-4D97-AF65-F5344CB8AC3E}">
        <p14:creationId xmlns:p14="http://schemas.microsoft.com/office/powerpoint/2010/main" val="1764746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3" y="1879815"/>
            <a:ext cx="6813257" cy="1723653"/>
          </a:xfrm>
        </p:spPr>
        <p:txBody>
          <a:bodyPr/>
          <a:lstStyle/>
          <a:p>
            <a:r>
              <a:rPr lang="en-US" dirty="0"/>
              <a:t>Topic of the Month – November</a:t>
            </a:r>
          </a:p>
          <a:p>
            <a:r>
              <a:rPr lang="en-US" dirty="0"/>
              <a:t>Overreliance on Automation</a:t>
            </a:r>
          </a:p>
          <a:p>
            <a:br>
              <a:rPr lang="en-US" dirty="0"/>
            </a:br>
            <a:endParaRPr lang="en-US" dirty="0"/>
          </a:p>
        </p:txBody>
      </p:sp>
      <p:sp>
        <p:nvSpPr>
          <p:cNvPr id="2" name="Text Box 1051">
            <a:extLst>
              <a:ext uri="{FF2B5EF4-FFF2-40B4-BE49-F238E27FC236}">
                <a16:creationId xmlns:a16="http://schemas.microsoft.com/office/drawing/2014/main" id="{339C2F5A-1F97-159C-815D-81F6FF2C29D8}"/>
              </a:ext>
            </a:extLst>
          </p:cNvPr>
          <p:cNvSpPr txBox="1">
            <a:spLocks noChangeArrowheads="1"/>
          </p:cNvSpPr>
          <p:nvPr/>
        </p:nvSpPr>
        <p:spPr bwMode="auto">
          <a:xfrm>
            <a:off x="526483" y="3429000"/>
            <a:ext cx="442308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  &lt;&gt;</a:t>
            </a:r>
          </a:p>
          <a:p>
            <a:pPr>
              <a:buFontTx/>
              <a:buNone/>
            </a:pPr>
            <a:r>
              <a:rPr lang="en-US" sz="1600" dirty="0">
                <a:solidFill>
                  <a:srgbClr val="1D2F68"/>
                </a:solidFill>
              </a:rPr>
              <a:t>By:                   &lt;&gt;</a:t>
            </a:r>
          </a:p>
          <a:p>
            <a:pPr>
              <a:buFontTx/>
              <a:buNone/>
            </a:pPr>
            <a:r>
              <a:rPr lang="en-US" sz="1600" dirty="0">
                <a:solidFill>
                  <a:srgbClr val="1D2F68"/>
                </a:solidFill>
              </a:rPr>
              <a:t>Date:                &lt;&gt;</a:t>
            </a:r>
          </a:p>
        </p:txBody>
      </p:sp>
    </p:spTree>
    <p:custDataLst>
      <p:tags r:id="rId1"/>
    </p:custDataLst>
    <p:extLst>
      <p:ext uri="{BB962C8B-B14F-4D97-AF65-F5344CB8AC3E}">
        <p14:creationId xmlns:p14="http://schemas.microsoft.com/office/powerpoint/2010/main" val="39306567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584BB-8F39-D31C-1EBF-00C354A375D2}"/>
              </a:ext>
            </a:extLst>
          </p:cNvPr>
          <p:cNvSpPr txBox="1">
            <a:spLocks/>
          </p:cNvSpPr>
          <p:nvPr/>
        </p:nvSpPr>
        <p:spPr>
          <a:xfrm>
            <a:off x="638882" y="639193"/>
            <a:ext cx="3571810" cy="35735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5600" b="1" i="1" kern="1200" dirty="0">
                <a:solidFill>
                  <a:srgbClr val="06CAD4"/>
                </a:solidFill>
                <a:latin typeface="+mj-lt"/>
                <a:ea typeface="+mj-ea"/>
                <a:cs typeface="+mj-cs"/>
              </a:rPr>
              <a:t>We are living in a connected world.</a:t>
            </a:r>
          </a:p>
        </p:txBody>
      </p:sp>
      <p:sp>
        <p:nvSpPr>
          <p:cNvPr id="206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921573-2C2E-6505-83CE-487CEFDD0B28}"/>
              </a:ext>
            </a:extLst>
          </p:cNvPr>
          <p:cNvPicPr>
            <a:picLocks noChangeAspect="1"/>
          </p:cNvPicPr>
          <p:nvPr/>
        </p:nvPicPr>
        <p:blipFill rotWithShape="1">
          <a:blip r:embed="rId4"/>
          <a:srcRect b="12919"/>
          <a:stretch/>
        </p:blipFill>
        <p:spPr>
          <a:xfrm>
            <a:off x="5170289" y="640080"/>
            <a:ext cx="6182630" cy="555040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50970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7EB882-92A7-6C6C-F07B-5377D175ADFF}"/>
              </a:ext>
            </a:extLst>
          </p:cNvPr>
          <p:cNvPicPr>
            <a:picLocks noChangeAspect="1"/>
          </p:cNvPicPr>
          <p:nvPr/>
        </p:nvPicPr>
        <p:blipFill rotWithShape="1">
          <a:blip r:embed="rId4">
            <a:alphaModFix amt="50000"/>
          </a:blip>
          <a:srcRect t="14773"/>
          <a:stretch/>
        </p:blipFill>
        <p:spPr>
          <a:xfrm>
            <a:off x="20" y="10"/>
            <a:ext cx="12191980" cy="6857990"/>
          </a:xfrm>
          <a:prstGeom prst="rect">
            <a:avLst/>
          </a:prstGeom>
        </p:spPr>
      </p:pic>
      <p:sp>
        <p:nvSpPr>
          <p:cNvPr id="4" name="Title 1">
            <a:extLst>
              <a:ext uri="{FF2B5EF4-FFF2-40B4-BE49-F238E27FC236}">
                <a16:creationId xmlns:a16="http://schemas.microsoft.com/office/drawing/2014/main" id="{D2C60AF6-01EE-8BA8-EF16-31128B0D68AD}"/>
              </a:ext>
            </a:extLst>
          </p:cNvPr>
          <p:cNvSpPr txBox="1">
            <a:spLocks/>
          </p:cNvSpPr>
          <p:nvPr/>
        </p:nvSpPr>
        <p:spPr>
          <a:xfrm>
            <a:off x="1524000" y="2188029"/>
            <a:ext cx="9171214" cy="1730828"/>
          </a:xfrm>
          <a:prstGeom prst="rect">
            <a:avLst/>
          </a:prstGeom>
          <a:solidFill>
            <a:schemeClr val="bg1"/>
          </a:solidFill>
          <a:ln w="57150">
            <a:solidFill>
              <a:schemeClr val="accent1"/>
            </a:solidFill>
          </a:ln>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600"/>
              </a:spcAft>
            </a:pPr>
            <a:r>
              <a:rPr lang="en-US" sz="6600" b="1" i="1" dirty="0">
                <a:solidFill>
                  <a:srgbClr val="06CAD4"/>
                </a:solidFill>
                <a:latin typeface="Arial" panose="020B0604020202020204" pitchFamily="34" charset="0"/>
                <a:cs typeface="Arial" panose="020B0604020202020204" pitchFamily="34" charset="0"/>
              </a:rPr>
              <a:t>We’ve come a long way in a short time …</a:t>
            </a:r>
            <a:r>
              <a:rPr lang="en-US" sz="6000" dirty="0">
                <a:solidFill>
                  <a:srgbClr val="FFFFFF"/>
                </a:solidFill>
              </a:rPr>
              <a:t>	</a:t>
            </a:r>
          </a:p>
        </p:txBody>
      </p:sp>
    </p:spTree>
    <p:custDataLst>
      <p:tags r:id="rId1"/>
    </p:custDataLst>
    <p:extLst>
      <p:ext uri="{BB962C8B-B14F-4D97-AF65-F5344CB8AC3E}">
        <p14:creationId xmlns:p14="http://schemas.microsoft.com/office/powerpoint/2010/main" val="1673513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633A621-CD10-DC92-F70A-600E12828816}"/>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5400" b="1" i="1" dirty="0">
                <a:solidFill>
                  <a:srgbClr val="06CAD4"/>
                </a:solidFill>
              </a:rPr>
              <a:t>Humans are notoriously poor at monitoring.</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outdoor, person, car&#10;&#10;Description automatically generated">
            <a:extLst>
              <a:ext uri="{FF2B5EF4-FFF2-40B4-BE49-F238E27FC236}">
                <a16:creationId xmlns:a16="http://schemas.microsoft.com/office/drawing/2014/main" id="{025BBAE7-DD2D-2C9C-1344-BE37FBE87F63}"/>
              </a:ext>
            </a:extLst>
          </p:cNvPr>
          <p:cNvPicPr>
            <a:picLocks noChangeAspect="1"/>
          </p:cNvPicPr>
          <p:nvPr/>
        </p:nvPicPr>
        <p:blipFill rotWithShape="1">
          <a:blip r:embed="rId4">
            <a:extLst>
              <a:ext uri="{28A0092B-C50C-407E-A947-70E740481C1C}">
                <a14:useLocalDpi xmlns:a14="http://schemas.microsoft.com/office/drawing/2010/main" val="0"/>
              </a:ext>
            </a:extLst>
          </a:blip>
          <a:srcRect l="11071" r="868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1916940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inside of a car&#10;&#10;Description automatically generated with low confidence">
            <a:extLst>
              <a:ext uri="{FF2B5EF4-FFF2-40B4-BE49-F238E27FC236}">
                <a16:creationId xmlns:a16="http://schemas.microsoft.com/office/drawing/2014/main" id="{5232BF74-BC75-CB83-97B7-AACE155321E4}"/>
              </a:ext>
            </a:extLst>
          </p:cNvPr>
          <p:cNvPicPr>
            <a:picLocks noChangeAspect="1"/>
          </p:cNvPicPr>
          <p:nvPr/>
        </p:nvPicPr>
        <p:blipFill rotWithShape="1">
          <a:blip r:embed="rId4"/>
          <a:srcRect t="15730"/>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A023A88-8E17-286C-D2F8-C17E211591ED}"/>
              </a:ext>
            </a:extLst>
          </p:cNvPr>
          <p:cNvSpPr txBox="1"/>
          <p:nvPr/>
        </p:nvSpPr>
        <p:spPr>
          <a:xfrm>
            <a:off x="404553" y="3091928"/>
            <a:ext cx="9078562" cy="238760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buNone/>
            </a:pPr>
            <a:r>
              <a:rPr lang="en-US" sz="5600" b="1" i="1" dirty="0">
                <a:solidFill>
                  <a:srgbClr val="06CAD4"/>
                </a:solidFill>
                <a:effectLst/>
                <a:latin typeface="Arial" panose="020B0604020202020204" pitchFamily="34" charset="0"/>
                <a:ea typeface="+mj-ea"/>
                <a:cs typeface="Arial" panose="020B0604020202020204" pitchFamily="34" charset="0"/>
              </a:rPr>
              <a:t>Technology’s great but we need to make the best use of it.</a:t>
            </a:r>
            <a:endParaRPr lang="en-US" sz="5600" b="1" dirty="0">
              <a:solidFill>
                <a:srgbClr val="06CAD4"/>
              </a:solidFill>
              <a:latin typeface="Arial" panose="020B0604020202020204" pitchFamily="34" charset="0"/>
              <a:ea typeface="+mj-ea"/>
              <a:cs typeface="Arial" panose="020B0604020202020204" pitchFamily="34" charset="0"/>
            </a:endParaRP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409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94077A7-C0F8-4DF8-1EE5-47144EB4E1C6}"/>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4200" b="1" i="1" dirty="0">
                <a:solidFill>
                  <a:srgbClr val="06CAD4"/>
                </a:solidFill>
                <a:latin typeface="Arial" panose="020B0604020202020204" pitchFamily="34" charset="0"/>
                <a:cs typeface="Arial" panose="020B0604020202020204" pitchFamily="34" charset="0"/>
              </a:rPr>
              <a:t>Aircraft design and automation have made flying safer…</a:t>
            </a:r>
            <a:r>
              <a:rPr lang="en-US" sz="4200" dirty="0">
                <a:solidFill>
                  <a:srgbClr val="06CAD4"/>
                </a:solidFill>
                <a:latin typeface="Arial" panose="020B0604020202020204" pitchFamily="34" charset="0"/>
                <a:cs typeface="Arial" panose="020B0604020202020204" pitchFamily="34" charset="0"/>
              </a:rPr>
              <a:t>	</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70D5F25-D7C9-06B2-8767-0472C141545C}"/>
              </a:ext>
            </a:extLst>
          </p:cNvPr>
          <p:cNvPicPr>
            <a:picLocks noChangeAspect="1"/>
          </p:cNvPicPr>
          <p:nvPr/>
        </p:nvPicPr>
        <p:blipFill rotWithShape="1">
          <a:blip r:embed="rId4"/>
          <a:srcRect t="16992" r="2" b="11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1709137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with medium confidence">
            <a:extLst>
              <a:ext uri="{FF2B5EF4-FFF2-40B4-BE49-F238E27FC236}">
                <a16:creationId xmlns:a16="http://schemas.microsoft.com/office/drawing/2014/main" id="{3DE0EE14-E38D-DD60-DC79-38D9F820CF0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8376"/>
          <a:stretch/>
        </p:blipFill>
        <p:spPr>
          <a:xfrm>
            <a:off x="20320" y="1483668"/>
            <a:ext cx="12151360" cy="5374332"/>
          </a:xfrm>
          <a:prstGeom prst="rect">
            <a:avLst/>
          </a:prstGeom>
        </p:spPr>
      </p:pic>
      <p:sp>
        <p:nvSpPr>
          <p:cNvPr id="7" name="Rectangle 6">
            <a:extLst>
              <a:ext uri="{FF2B5EF4-FFF2-40B4-BE49-F238E27FC236}">
                <a16:creationId xmlns:a16="http://schemas.microsoft.com/office/drawing/2014/main" id="{90424FE3-5199-FA8C-CE4B-5424CEB2BF17}"/>
              </a:ext>
            </a:extLst>
          </p:cNvPr>
          <p:cNvSpPr/>
          <p:nvPr/>
        </p:nvSpPr>
        <p:spPr>
          <a:xfrm>
            <a:off x="6319520" y="1483668"/>
            <a:ext cx="5872480" cy="5479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E92CA-B913-D0BA-A4D2-E317F2452B49}"/>
              </a:ext>
            </a:extLst>
          </p:cNvPr>
          <p:cNvSpPr txBox="1">
            <a:spLocks/>
          </p:cNvSpPr>
          <p:nvPr/>
        </p:nvSpPr>
        <p:spPr>
          <a:xfrm>
            <a:off x="585537" y="322227"/>
            <a:ext cx="5347903" cy="7278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4200" b="1" i="1" dirty="0">
                <a:solidFill>
                  <a:srgbClr val="05B2BB"/>
                </a:solidFill>
                <a:latin typeface="Arial" panose="020B0604020202020204" pitchFamily="34" charset="0"/>
                <a:cs typeface="Arial" panose="020B0604020202020204" pitchFamily="34" charset="0"/>
              </a:rPr>
              <a:t>Aero-Engineers…</a:t>
            </a:r>
            <a:r>
              <a:rPr lang="en-US" sz="4200" dirty="0"/>
              <a:t>	</a:t>
            </a:r>
          </a:p>
        </p:txBody>
      </p:sp>
      <p:sp>
        <p:nvSpPr>
          <p:cNvPr id="9" name="Title 1">
            <a:extLst>
              <a:ext uri="{FF2B5EF4-FFF2-40B4-BE49-F238E27FC236}">
                <a16:creationId xmlns:a16="http://schemas.microsoft.com/office/drawing/2014/main" id="{B5DAAC1D-9248-4C5B-3099-CFFF122C02F9}"/>
              </a:ext>
            </a:extLst>
          </p:cNvPr>
          <p:cNvSpPr txBox="1">
            <a:spLocks/>
          </p:cNvSpPr>
          <p:nvPr/>
        </p:nvSpPr>
        <p:spPr>
          <a:xfrm>
            <a:off x="6319520" y="162778"/>
            <a:ext cx="5608320" cy="1422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4200" b="1" i="1" dirty="0">
                <a:solidFill>
                  <a:srgbClr val="05B2BB"/>
                </a:solidFill>
                <a:latin typeface="Arial" panose="020B0604020202020204" pitchFamily="34" charset="0"/>
                <a:cs typeface="Arial" panose="020B0604020202020204" pitchFamily="34" charset="0"/>
              </a:rPr>
              <a:t>HF Professionals …</a:t>
            </a:r>
            <a:r>
              <a:rPr lang="en-US" sz="4200" dirty="0"/>
              <a:t>	</a:t>
            </a:r>
          </a:p>
        </p:txBody>
      </p:sp>
    </p:spTree>
    <p:custDataLst>
      <p:tags r:id="rId1"/>
    </p:custDataLst>
    <p:extLst>
      <p:ext uri="{BB962C8B-B14F-4D97-AF65-F5344CB8AC3E}">
        <p14:creationId xmlns:p14="http://schemas.microsoft.com/office/powerpoint/2010/main" val="101014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T1LtJmSb"/>
  <p:tag name="ARTICULATE_DESIGN_ID_CUSTOM DESIGN" val="ShLpoQ3C"/>
  <p:tag name="ARTICULATE_SLIDE_THUMBNAIL_REFRESH" val="1"/>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B2ACC40B803147A314B5B694074160" ma:contentTypeVersion="18" ma:contentTypeDescription="Create a new document." ma:contentTypeScope="" ma:versionID="981411c90150ca0dae02b62456687d3d">
  <xsd:schema xmlns:xsd="http://www.w3.org/2001/XMLSchema" xmlns:xs="http://www.w3.org/2001/XMLSchema" xmlns:p="http://schemas.microsoft.com/office/2006/metadata/properties" xmlns:ns2="cb8b9acd-dabe-4a01-8ff1-24e1742fdbf0" xmlns:ns3="7efb5309-02d4-4703-9391-451c35aa3e46" targetNamespace="http://schemas.microsoft.com/office/2006/metadata/properties" ma:root="true" ma:fieldsID="6a95ba57e595efa2f2ed1be72bf56d95" ns2:_="" ns3:_="">
    <xsd:import namespace="cb8b9acd-dabe-4a01-8ff1-24e1742fdbf0"/>
    <xsd:import namespace="7efb5309-02d4-4703-9391-451c35aa3e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b9acd-dabe-4a01-8ff1-24e1742fd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51b491-77c5-4453-bcd0-2c522fd091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b5309-02d4-4703-9391-451c35aa3e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3acb4a-fcea-401f-b60f-09e1a43a7428}" ma:internalName="TaxCatchAll" ma:showField="CatchAllData" ma:web="7efb5309-02d4-4703-9391-451c35aa3e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efb5309-02d4-4703-9391-451c35aa3e46" xsi:nil="true"/>
    <lcf76f155ced4ddcb4097134ff3c332f xmlns="cb8b9acd-dabe-4a01-8ff1-24e1742fdbf0">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3" ma:contentTypeDescription="Create a new document." ma:contentTypeScope="" ma:versionID="a1382960ea397b543ada9e7a2f99fe81">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24adeb263b2c21a77da5c1b01bf21b31"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1A675C-94F0-431F-AF4E-EC14EA381527}"/>
</file>

<file path=customXml/itemProps2.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3.xml><?xml version="1.0" encoding="utf-8"?>
<ds:datastoreItem xmlns:ds="http://schemas.openxmlformats.org/officeDocument/2006/customXml" ds:itemID="{0B80675E-01F7-49AA-B61E-EE85CFCAD03B}">
  <ds:schemaRefs>
    <ds:schemaRef ds:uri="http://www.w3.org/XML/1998/namespace"/>
    <ds:schemaRef ds:uri="http://purl.org/dc/terms/"/>
    <ds:schemaRef ds:uri="http://schemas.microsoft.com/office/2006/documentManagement/types"/>
    <ds:schemaRef ds:uri="04289566-cf42-4ce7-aa7c-2469c3d4502e"/>
    <ds:schemaRef ds:uri="http://purl.org/dc/dcmitype/"/>
    <ds:schemaRef ds:uri="http://schemas.openxmlformats.org/package/2006/metadata/core-properties"/>
    <ds:schemaRef ds:uri="http://purl.org/dc/elements/1.1/"/>
    <ds:schemaRef ds:uri="http://schemas.microsoft.com/office/infopath/2007/PartnerControls"/>
    <ds:schemaRef ds:uri="http://schemas.microsoft.com/sharepoint/v4"/>
    <ds:schemaRef ds:uri="http://schemas.microsoft.com/office/2006/metadata/properties"/>
  </ds:schemaRefs>
</ds:datastoreItem>
</file>

<file path=customXml/itemProps4.xml><?xml version="1.0" encoding="utf-8"?>
<ds:datastoreItem xmlns:ds="http://schemas.openxmlformats.org/officeDocument/2006/customXml" ds:itemID="{3D839E7B-0CD9-4547-8D8A-22AA70D5F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41437</TotalTime>
  <Words>4319</Words>
  <Application>Microsoft Office PowerPoint</Application>
  <PresentationFormat>Widescreen</PresentationFormat>
  <Paragraphs>349</Paragraphs>
  <Slides>33</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ＭＳ Ｐゴシック</vt:lpstr>
      <vt:lpstr>Arial</vt:lpstr>
      <vt:lpstr>Calibri</vt:lpstr>
      <vt:lpstr>Cambria</vt:lpstr>
      <vt:lpstr>Helvetica Neue Medium</vt:lpstr>
      <vt:lpstr>Lato</vt:lpstr>
      <vt:lpstr>Times New Roman</vt:lpstr>
      <vt:lpstr>var(--font-family-body)</vt:lpstr>
      <vt:lpstr>1_Custom Design</vt:lpstr>
      <vt:lpstr>Custom Design</vt:lpstr>
      <vt:lpstr>PowerPoint Presentation</vt:lpstr>
      <vt:lpstr>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Management Systems (SMS) Coming to General Aviation</vt:lpstr>
      <vt:lpstr>PowerPoint Presentation</vt:lpstr>
      <vt:lpstr>Questions?</vt:lpstr>
      <vt:lpstr>PowerPoint Presentation</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Halle, Cade</cp:lastModifiedBy>
  <cp:revision>1224</cp:revision>
  <dcterms:created xsi:type="dcterms:W3CDTF">2005-01-28T20:32:53Z</dcterms:created>
  <dcterms:modified xsi:type="dcterms:W3CDTF">2024-11-05T19:55:49Z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0x010100B0B2ACC40B803147A314B5B694074160</vt:lpwstr>
  </property>
  <property fmtid="{D5CDD505-2E9C-101B-9397-08002B2CF9AE}" pid="3" name="_dlc_DocIdItemGuid">
    <vt:lpwstr>c474bb24-bdbf-4f41-80de-235864446c90</vt:lpwstr>
  </property>
  <property fmtid="{D5CDD505-2E9C-101B-9397-08002B2CF9AE}" pid="4" name="ArticulateGUID">
    <vt:lpwstr>5A4C87E4-F6AD-482F-8C22-82125F6970CC</vt:lpwstr>
  </property>
  <property fmtid="{D5CDD505-2E9C-101B-9397-08002B2CF9AE}" pid="5" name="ArticulatePath">
    <vt:lpwstr>Human Factors Intro and Safety Culture-PPT-Wide-Rev 2</vt:lpwstr>
  </property>
</Properties>
</file>